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6" r:id="rId4"/>
    <p:sldId id="260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Old Standard TT" pitchFamily="2" charset="77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/c3FdgTAFmYg4aHB0TlHfCs10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67D"/>
    <a:srgbClr val="A9B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customschemas.google.com/relationships/presentationmetadata" Target="metadata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EB97BD1F-FFB2-608F-48EA-A130303FB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>
            <a:extLst>
              <a:ext uri="{FF2B5EF4-FFF2-40B4-BE49-F238E27FC236}">
                <a16:creationId xmlns:a16="http://schemas.microsoft.com/office/drawing/2014/main" id="{0E32DEE2-7DBE-0ED6-D0DE-99BF4987AB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>
            <a:extLst>
              <a:ext uri="{FF2B5EF4-FFF2-40B4-BE49-F238E27FC236}">
                <a16:creationId xmlns:a16="http://schemas.microsoft.com/office/drawing/2014/main" id="{B03CE011-C85B-C8D4-55E8-73F8499F8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49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"/>
          <p:cNvCxnSpPr/>
          <p:nvPr/>
        </p:nvCxnSpPr>
        <p:spPr>
          <a:xfrm>
            <a:off x="8908500" y="352925"/>
            <a:ext cx="21000" cy="4551900"/>
          </a:xfrm>
          <a:prstGeom prst="straightConnector1">
            <a:avLst/>
          </a:prstGeom>
          <a:noFill/>
          <a:ln w="9525" cap="flat" cmpd="sng">
            <a:solidFill>
              <a:srgbClr val="0443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"/>
          <p:cNvCxnSpPr/>
          <p:nvPr/>
        </p:nvCxnSpPr>
        <p:spPr>
          <a:xfrm flipH="1">
            <a:off x="216225" y="298700"/>
            <a:ext cx="7712700" cy="9300"/>
          </a:xfrm>
          <a:prstGeom prst="straightConnector1">
            <a:avLst/>
          </a:prstGeom>
          <a:noFill/>
          <a:ln w="9525" cap="flat" cmpd="sng">
            <a:solidFill>
              <a:srgbClr val="0443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"/>
          <p:cNvSpPr/>
          <p:nvPr/>
        </p:nvSpPr>
        <p:spPr>
          <a:xfrm>
            <a:off x="1621767" y="1023919"/>
            <a:ext cx="5514351" cy="138454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329087" y="317372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 i="1" dirty="0">
                <a:latin typeface="Old Standard TT"/>
                <a:ea typeface="Old Standard TT"/>
                <a:cs typeface="Old Standard TT"/>
                <a:sym typeface="Old Standard TT"/>
              </a:rPr>
              <a:t>Suyin Chia, Researcher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 i="1" dirty="0">
                <a:latin typeface="Old Standard TT"/>
                <a:ea typeface="Old Standard TT"/>
                <a:cs typeface="Old Standard TT"/>
                <a:sym typeface="Old Standard TT"/>
              </a:rPr>
              <a:t>Hari Shanker, Data Analyst</a:t>
            </a:r>
            <a:endParaRPr sz="1600" i="1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621767" y="2107027"/>
            <a:ext cx="5514351" cy="920726"/>
          </a:xfrm>
          <a:prstGeom prst="rect">
            <a:avLst/>
          </a:prstGeom>
          <a:solidFill>
            <a:srgbClr val="0443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Findings from Malaysia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2724" y="188077"/>
            <a:ext cx="1092500" cy="24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"/>
          <p:cNvCxnSpPr/>
          <p:nvPr/>
        </p:nvCxnSpPr>
        <p:spPr>
          <a:xfrm>
            <a:off x="224425" y="299750"/>
            <a:ext cx="24900" cy="4605300"/>
          </a:xfrm>
          <a:prstGeom prst="straightConnector1">
            <a:avLst/>
          </a:prstGeom>
          <a:noFill/>
          <a:ln w="9525" cap="flat" cmpd="sng">
            <a:solidFill>
              <a:srgbClr val="1E30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"/>
          <p:cNvCxnSpPr/>
          <p:nvPr/>
        </p:nvCxnSpPr>
        <p:spPr>
          <a:xfrm flipH="1">
            <a:off x="240850" y="4904900"/>
            <a:ext cx="8688600" cy="8100"/>
          </a:xfrm>
          <a:prstGeom prst="straightConnector1">
            <a:avLst/>
          </a:prstGeom>
          <a:noFill/>
          <a:ln w="9525" cap="flat" cmpd="sng">
            <a:solidFill>
              <a:srgbClr val="0443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621767" y="1168453"/>
            <a:ext cx="5514351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18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Tech-Facilitated Abuse: </a:t>
            </a:r>
            <a:br>
              <a:rPr lang="en-US" sz="18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 Threat to Democracy &amp; Human Security</a:t>
            </a:r>
            <a:endParaRPr sz="18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BDB7C-98DE-2454-B113-A0EAE7625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4975"/>
            <a:ext cx="3009016" cy="3416400"/>
          </a:xfrm>
        </p:spPr>
        <p:txBody>
          <a:bodyPr>
            <a:normAutofit lnSpcReduction="10000"/>
          </a:bodyPr>
          <a:lstStyle/>
          <a:p>
            <a:r>
              <a:rPr lang="en-US" sz="1200" b="1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online hate speech and divisive racial and religious rhetoric since 2015 General Elections</a:t>
            </a:r>
          </a:p>
          <a:p>
            <a:pPr marL="114300" indent="0">
              <a:buNone/>
            </a:pPr>
            <a:endParaRPr lang="en-US" sz="1200" b="1" dirty="0">
              <a:solidFill>
                <a:srgbClr val="39567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Amplified by certain political parties, NGOs, influencers, religious leaders, pseudo-news channels, cybertroopers, and bot accounts</a:t>
            </a:r>
          </a:p>
          <a:p>
            <a:pPr marL="114300" indent="0">
              <a:buNone/>
            </a:pPr>
            <a:endParaRPr lang="en-US" sz="1200" b="1" dirty="0">
              <a:solidFill>
                <a:srgbClr val="39567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Inflammatory content and user activities peak during “election season” mirroring issues and incidents related to race and religion</a:t>
            </a:r>
          </a:p>
        </p:txBody>
      </p:sp>
      <p:sp>
        <p:nvSpPr>
          <p:cNvPr id="4" name="Google Shape;75;p3">
            <a:extLst>
              <a:ext uri="{FF2B5EF4-FFF2-40B4-BE49-F238E27FC236}">
                <a16:creationId xmlns:a16="http://schemas.microsoft.com/office/drawing/2014/main" id="{E2CDFBBA-8829-AD9C-642F-61BFFC9C0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 dirty="0">
                <a:solidFill>
                  <a:srgbClr val="1E305A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Social media increasingly key political battleground</a:t>
            </a:r>
            <a:endParaRPr b="1" dirty="0">
              <a:solidFill>
                <a:srgbClr val="1E305A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62001-2B98-B680-B121-5A1C04BB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220" y="1131473"/>
            <a:ext cx="1742074" cy="3420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2746E-E1DE-EB8F-0725-13BF8E592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716" y="1234975"/>
            <a:ext cx="1742075" cy="3316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520D65-0DD4-D52B-AD1D-698338810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79" y="1574417"/>
            <a:ext cx="1889621" cy="2764813"/>
          </a:xfrm>
          <a:prstGeom prst="rect">
            <a:avLst/>
          </a:prstGeom>
        </p:spPr>
      </p:pic>
      <p:pic>
        <p:nvPicPr>
          <p:cNvPr id="10" name="Google Shape;69;p2">
            <a:extLst>
              <a:ext uri="{FF2B5EF4-FFF2-40B4-BE49-F238E27FC236}">
                <a16:creationId xmlns:a16="http://schemas.microsoft.com/office/drawing/2014/main" id="{E30D965F-7B3A-BE52-C52B-30892C47DD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2724" y="188077"/>
            <a:ext cx="1092500" cy="2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2" title="Dark Blue Minimalist Pattern Annual Report Cover.jpg">
            <a:extLst>
              <a:ext uri="{FF2B5EF4-FFF2-40B4-BE49-F238E27FC236}">
                <a16:creationId xmlns:a16="http://schemas.microsoft.com/office/drawing/2014/main" id="{399D017D-9036-AFDA-0FE3-79A63A66FF5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69242" r="1545"/>
          <a:stretch/>
        </p:blipFill>
        <p:spPr>
          <a:xfrm rot="10799996">
            <a:off x="-7475" y="4858505"/>
            <a:ext cx="9168850" cy="34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57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A66864B6-6E74-92B3-3416-52DBC853C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>
            <a:extLst>
              <a:ext uri="{FF2B5EF4-FFF2-40B4-BE49-F238E27FC236}">
                <a16:creationId xmlns:a16="http://schemas.microsoft.com/office/drawing/2014/main" id="{FA4AA61E-4E01-A450-0813-1FD1CCFAE9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2724" y="188077"/>
            <a:ext cx="1092500" cy="2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title="Dark Blue Minimalist Pattern Annual Report Cover.jpg">
            <a:extLst>
              <a:ext uri="{FF2B5EF4-FFF2-40B4-BE49-F238E27FC236}">
                <a16:creationId xmlns:a16="http://schemas.microsoft.com/office/drawing/2014/main" id="{4D516605-DBA2-73E9-51EE-7B37138A3D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9242" r="1545"/>
          <a:stretch/>
        </p:blipFill>
        <p:spPr>
          <a:xfrm rot="10799996">
            <a:off x="-7475" y="4858505"/>
            <a:ext cx="9168850" cy="3478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5;p3">
            <a:extLst>
              <a:ext uri="{FF2B5EF4-FFF2-40B4-BE49-F238E27FC236}">
                <a16:creationId xmlns:a16="http://schemas.microsoft.com/office/drawing/2014/main" id="{0D5954E8-7937-C04C-BA5E-4C470B50ED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789" y="555225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 dirty="0">
                <a:solidFill>
                  <a:srgbClr val="1E305A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Cumulative online harms risk escalating political conflict</a:t>
            </a:r>
            <a:endParaRPr b="1" dirty="0">
              <a:solidFill>
                <a:srgbClr val="1E305A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75D5A-8A49-88E1-0458-E648A5B385BB}"/>
              </a:ext>
            </a:extLst>
          </p:cNvPr>
          <p:cNvGrpSpPr/>
          <p:nvPr/>
        </p:nvGrpSpPr>
        <p:grpSpPr>
          <a:xfrm>
            <a:off x="417456" y="1401142"/>
            <a:ext cx="2824527" cy="1992522"/>
            <a:chOff x="6067956" y="2190184"/>
            <a:chExt cx="2688226" cy="18608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DC6F9E-1CAD-ED7D-3CC4-BFF4C10AF63D}"/>
                </a:ext>
              </a:extLst>
            </p:cNvPr>
            <p:cNvGrpSpPr/>
            <p:nvPr/>
          </p:nvGrpSpPr>
          <p:grpSpPr>
            <a:xfrm>
              <a:off x="6067956" y="2190184"/>
              <a:ext cx="2688226" cy="1191315"/>
              <a:chOff x="6067956" y="2190184"/>
              <a:chExt cx="2688226" cy="11913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E4BA3E6-B6D3-2F87-94B5-BE49C9AFA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7956" y="2190184"/>
                <a:ext cx="2316378" cy="10558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F925C3B-5C0A-FFF9-42B8-2D3D571A0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3723" y="2821243"/>
                <a:ext cx="2462459" cy="5602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020D6D-E679-3431-7D76-9477D5D8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5138" y="3478307"/>
              <a:ext cx="2316071" cy="572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9" name="Group 4">
            <a:extLst>
              <a:ext uri="{FF2B5EF4-FFF2-40B4-BE49-F238E27FC236}">
                <a16:creationId xmlns:a16="http://schemas.microsoft.com/office/drawing/2014/main" id="{EFDB6144-723F-5EA2-CA7B-FE2E8DB53D43}"/>
              </a:ext>
            </a:extLst>
          </p:cNvPr>
          <p:cNvGrpSpPr>
            <a:grpSpLocks/>
          </p:cNvGrpSpPr>
          <p:nvPr/>
        </p:nvGrpSpPr>
        <p:grpSpPr>
          <a:xfrm rot="13625774">
            <a:off x="4956359" y="1250080"/>
            <a:ext cx="523467" cy="930859"/>
            <a:chOff x="-5605" y="-95250"/>
            <a:chExt cx="304558" cy="567211"/>
          </a:xfrm>
        </p:grpSpPr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DB4492C9-1E88-4AA5-15EC-3C2E46F7D02D}"/>
                </a:ext>
              </a:extLst>
            </p:cNvPr>
            <p:cNvSpPr>
              <a:spLocks/>
            </p:cNvSpPr>
            <p:nvPr/>
          </p:nvSpPr>
          <p:spPr>
            <a:xfrm>
              <a:off x="-5605" y="-5195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MY">
                <a:latin typeface="Old Standard TT" panose="020B0604020202020204" charset="0"/>
              </a:endParaRPr>
            </a:p>
          </p:txBody>
        </p:sp>
        <p:sp>
          <p:nvSpPr>
            <p:cNvPr id="119" name="TextBox 6">
              <a:extLst>
                <a:ext uri="{FF2B5EF4-FFF2-40B4-BE49-F238E27FC236}">
                  <a16:creationId xmlns:a16="http://schemas.microsoft.com/office/drawing/2014/main" id="{54492E85-27B9-844F-11B9-4FD063BA54E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95250"/>
              <a:ext cx="298953" cy="5672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>
                <a:latin typeface="Old Standard TT" panose="020B0604020202020204" charset="0"/>
              </a:endParaRPr>
            </a:p>
          </p:txBody>
        </p:sp>
      </p:grpSp>
      <p:sp>
        <p:nvSpPr>
          <p:cNvPr id="117" name="TextBox 9">
            <a:extLst>
              <a:ext uri="{FF2B5EF4-FFF2-40B4-BE49-F238E27FC236}">
                <a16:creationId xmlns:a16="http://schemas.microsoft.com/office/drawing/2014/main" id="{24C9D6CD-2E97-9A19-EDFA-4971D11CB786}"/>
              </a:ext>
            </a:extLst>
          </p:cNvPr>
          <p:cNvSpPr txBox="1">
            <a:spLocks/>
          </p:cNvSpPr>
          <p:nvPr/>
        </p:nvSpPr>
        <p:spPr>
          <a:xfrm rot="10468371">
            <a:off x="4354982" y="1119256"/>
            <a:ext cx="490617" cy="974910"/>
          </a:xfrm>
          <a:prstGeom prst="rect">
            <a:avLst/>
          </a:prstGeom>
        </p:spPr>
        <p:txBody>
          <a:bodyPr lIns="34808" tIns="34808" rIns="34808" bIns="34808" rtlCol="0" anchor="ctr"/>
          <a:lstStyle/>
          <a:p>
            <a:pPr algn="ctr">
              <a:lnSpc>
                <a:spcPts val="2239"/>
              </a:lnSpc>
            </a:pPr>
            <a:endParaRPr sz="1200">
              <a:latin typeface="Old Standard TT" panose="020B0604020202020204" charset="0"/>
            </a:endParaRPr>
          </a:p>
        </p:txBody>
      </p:sp>
      <p:sp>
        <p:nvSpPr>
          <p:cNvPr id="125" name="TextBox 26">
            <a:extLst>
              <a:ext uri="{FF2B5EF4-FFF2-40B4-BE49-F238E27FC236}">
                <a16:creationId xmlns:a16="http://schemas.microsoft.com/office/drawing/2014/main" id="{354B11F1-F8D6-5042-32A8-80D5650BEA89}"/>
              </a:ext>
            </a:extLst>
          </p:cNvPr>
          <p:cNvSpPr txBox="1"/>
          <p:nvPr/>
        </p:nvSpPr>
        <p:spPr>
          <a:xfrm>
            <a:off x="471028" y="3756749"/>
            <a:ext cx="2433503" cy="738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Online </a:t>
            </a:r>
            <a:r>
              <a:rPr lang="en-US" sz="1200" b="1" dirty="0" err="1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radicalisation</a:t>
            </a:r>
            <a:r>
              <a:rPr lang="en-US" sz="12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 already leading to rising offline vigilantism and violence against individuals, institutions, and businesses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6197E1-8679-E15D-D745-9BBDA49D07C8}"/>
              </a:ext>
            </a:extLst>
          </p:cNvPr>
          <p:cNvGrpSpPr/>
          <p:nvPr/>
        </p:nvGrpSpPr>
        <p:grpSpPr>
          <a:xfrm>
            <a:off x="3479197" y="1668584"/>
            <a:ext cx="5138371" cy="2596667"/>
            <a:chOff x="3482053" y="1380632"/>
            <a:chExt cx="5138371" cy="2596667"/>
          </a:xfrm>
        </p:grpSpPr>
        <p:pic>
          <p:nvPicPr>
            <p:cNvPr id="7" name="Graphic 6" descr="Comment Fire with solid fill">
              <a:extLst>
                <a:ext uri="{FF2B5EF4-FFF2-40B4-BE49-F238E27FC236}">
                  <a16:creationId xmlns:a16="http://schemas.microsoft.com/office/drawing/2014/main" id="{9B06041F-B5A4-8D64-3FA4-DD33C7F1F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86343" y="2013027"/>
              <a:ext cx="559496" cy="559496"/>
            </a:xfrm>
            <a:prstGeom prst="rect">
              <a:avLst/>
            </a:prstGeom>
          </p:spPr>
        </p:pic>
        <p:pic>
          <p:nvPicPr>
            <p:cNvPr id="10" name="Graphic 9" descr="Comment Fire with solid fill">
              <a:extLst>
                <a:ext uri="{FF2B5EF4-FFF2-40B4-BE49-F238E27FC236}">
                  <a16:creationId xmlns:a16="http://schemas.microsoft.com/office/drawing/2014/main" id="{909A834F-F772-9027-94B9-83CF797F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82053" y="2686672"/>
              <a:ext cx="559496" cy="559496"/>
            </a:xfrm>
            <a:prstGeom prst="rect">
              <a:avLst/>
            </a:prstGeom>
          </p:spPr>
        </p:pic>
        <p:pic>
          <p:nvPicPr>
            <p:cNvPr id="12" name="Graphic 11" descr="Comment Fire with solid fill">
              <a:extLst>
                <a:ext uri="{FF2B5EF4-FFF2-40B4-BE49-F238E27FC236}">
                  <a16:creationId xmlns:a16="http://schemas.microsoft.com/office/drawing/2014/main" id="{CAD546B8-4C42-80EF-C937-320826302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95830" y="1380632"/>
              <a:ext cx="559496" cy="559496"/>
            </a:xfrm>
            <a:prstGeom prst="rect">
              <a:avLst/>
            </a:prstGeom>
          </p:spPr>
        </p:pic>
        <p:sp>
          <p:nvSpPr>
            <p:cNvPr id="100" name="TextBox 24">
              <a:extLst>
                <a:ext uri="{FF2B5EF4-FFF2-40B4-BE49-F238E27FC236}">
                  <a16:creationId xmlns:a16="http://schemas.microsoft.com/office/drawing/2014/main" id="{C4A834DA-AF8B-14FA-339A-BC3D152DEB7E}"/>
                </a:ext>
              </a:extLst>
            </p:cNvPr>
            <p:cNvSpPr txBox="1">
              <a:spLocks/>
            </p:cNvSpPr>
            <p:nvPr/>
          </p:nvSpPr>
          <p:spPr>
            <a:xfrm>
              <a:off x="4224229" y="1432863"/>
              <a:ext cx="4396192" cy="553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b="1" dirty="0">
                  <a:solidFill>
                    <a:srgbClr val="39567D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 Bold"/>
                </a:rPr>
                <a:t>Engagement-based profit model &amp; </a:t>
              </a:r>
              <a:r>
                <a:rPr lang="en-US" sz="1200" b="1" dirty="0">
                  <a:solidFill>
                    <a:srgbClr val="39567D"/>
                  </a:solidFill>
                  <a:latin typeface="Lato"/>
                  <a:ea typeface="Lato"/>
                  <a:cs typeface="Lato"/>
                  <a:sym typeface="Lato"/>
                </a:rPr>
                <a:t>recommendation algorithm incentivizes the very content tech companies claim to regulate </a:t>
              </a:r>
            </a:p>
            <a:p>
              <a:endParaRPr lang="en-US" sz="1200" b="1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endParaRPr>
            </a:p>
          </p:txBody>
        </p:sp>
        <p:sp>
          <p:nvSpPr>
            <p:cNvPr id="102" name="TextBox 26">
              <a:extLst>
                <a:ext uri="{FF2B5EF4-FFF2-40B4-BE49-F238E27FC236}">
                  <a16:creationId xmlns:a16="http://schemas.microsoft.com/office/drawing/2014/main" id="{D8DA1802-4907-8D1F-08F8-BBE0A6449CA0}"/>
                </a:ext>
              </a:extLst>
            </p:cNvPr>
            <p:cNvSpPr txBox="1">
              <a:spLocks/>
            </p:cNvSpPr>
            <p:nvPr/>
          </p:nvSpPr>
          <p:spPr>
            <a:xfrm>
              <a:off x="4224229" y="2096019"/>
              <a:ext cx="4362661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b="1" dirty="0">
                  <a:solidFill>
                    <a:srgbClr val="39567D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 Bold"/>
                </a:rPr>
                <a:t>AI tools amplify conspiracies and disinformation and make toxic content appear like grassroot sentiments</a:t>
              </a:r>
            </a:p>
          </p:txBody>
        </p:sp>
        <p:sp>
          <p:nvSpPr>
            <p:cNvPr id="120" name="TextBox 26">
              <a:extLst>
                <a:ext uri="{FF2B5EF4-FFF2-40B4-BE49-F238E27FC236}">
                  <a16:creationId xmlns:a16="http://schemas.microsoft.com/office/drawing/2014/main" id="{20E4AE5A-0404-AB1B-798D-8C8D70BF3F2D}"/>
                </a:ext>
              </a:extLst>
            </p:cNvPr>
            <p:cNvSpPr txBox="1"/>
            <p:nvPr/>
          </p:nvSpPr>
          <p:spPr>
            <a:xfrm>
              <a:off x="4224229" y="2712014"/>
              <a:ext cx="4396195" cy="553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b="1" dirty="0">
                  <a:solidFill>
                    <a:srgbClr val="39567D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 Bold"/>
                </a:rPr>
                <a:t>Coordinated online campaigns: doxxing, cyberattacks, targeted propaganda against minority groups, human rights defenders and public servants</a:t>
              </a:r>
            </a:p>
          </p:txBody>
        </p:sp>
        <p:sp>
          <p:nvSpPr>
            <p:cNvPr id="122" name="TextBox 26">
              <a:extLst>
                <a:ext uri="{FF2B5EF4-FFF2-40B4-BE49-F238E27FC236}">
                  <a16:creationId xmlns:a16="http://schemas.microsoft.com/office/drawing/2014/main" id="{0E52FE60-BD75-B352-9212-AF3FC6EBCEB8}"/>
                </a:ext>
              </a:extLst>
            </p:cNvPr>
            <p:cNvSpPr txBox="1"/>
            <p:nvPr/>
          </p:nvSpPr>
          <p:spPr>
            <a:xfrm>
              <a:off x="4127969" y="3423301"/>
              <a:ext cx="4492451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0650">
                <a:buSzPts val="1700"/>
              </a:pPr>
              <a:r>
                <a:rPr lang="en-US" sz="1200" b="1" dirty="0">
                  <a:solidFill>
                    <a:srgbClr val="39567D"/>
                  </a:solidFill>
                  <a:latin typeface="Lato"/>
                  <a:ea typeface="Lato"/>
                  <a:cs typeface="Lato"/>
                  <a:sym typeface="Lato"/>
                </a:rPr>
                <a:t>Gradual erosion of content moderation infrastructure reflects deeper shift in alignment with reactionary, authoritarian, and ethno-nationalist politics</a:t>
              </a:r>
            </a:p>
          </p:txBody>
        </p:sp>
        <p:pic>
          <p:nvPicPr>
            <p:cNvPr id="5" name="Graphic 4" descr="Comment Fire with solid fill">
              <a:extLst>
                <a:ext uri="{FF2B5EF4-FFF2-40B4-BE49-F238E27FC236}">
                  <a16:creationId xmlns:a16="http://schemas.microsoft.com/office/drawing/2014/main" id="{471AEF2B-4755-3826-530E-14E616243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86343" y="3387817"/>
              <a:ext cx="559496" cy="559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854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041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 dirty="0">
                <a:solidFill>
                  <a:srgbClr val="1E305A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Examining online discourse and sentiments at scale</a:t>
            </a:r>
            <a:br>
              <a:rPr lang="en-GB" b="1" dirty="0">
                <a:solidFill>
                  <a:srgbClr val="1E305A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b="1" dirty="0">
              <a:solidFill>
                <a:srgbClr val="1E305A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2" name="Google Shape;92;p5" title="Dark Blue Minimalist Pattern Annual Report Cover.jpg"/>
          <p:cNvPicPr preferRelativeResize="0"/>
          <p:nvPr/>
        </p:nvPicPr>
        <p:blipFill rotWithShape="1">
          <a:blip r:embed="rId3">
            <a:alphaModFix/>
          </a:blip>
          <a:srcRect t="69242" r="1545"/>
          <a:stretch/>
        </p:blipFill>
        <p:spPr>
          <a:xfrm rot="10799996">
            <a:off x="-7475" y="4858505"/>
            <a:ext cx="9168850" cy="34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2724" y="188077"/>
            <a:ext cx="1092500" cy="2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4">
            <a:extLst>
              <a:ext uri="{FF2B5EF4-FFF2-40B4-BE49-F238E27FC236}">
                <a16:creationId xmlns:a16="http://schemas.microsoft.com/office/drawing/2014/main" id="{36BE9A66-C85B-816F-F2F9-F001F9A26D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75718" y="2778782"/>
            <a:ext cx="27982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06400" indent="-285750">
              <a:buSzPts val="1700"/>
            </a:pPr>
            <a:endParaRPr lang="en-US" sz="1200" b="1" dirty="0">
              <a:solidFill>
                <a:srgbClr val="39567D"/>
              </a:solidFill>
              <a:latin typeface="Lato"/>
              <a:ea typeface="Lato"/>
              <a:cs typeface="Lato"/>
              <a:sym typeface="Lato"/>
            </a:endParaRPr>
          </a:p>
          <a:p>
            <a:pPr marL="1206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en-US" sz="1200" b="1" dirty="0">
              <a:solidFill>
                <a:srgbClr val="39567D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endParaRPr lang="en-US" sz="1200" b="1" dirty="0">
              <a:solidFill>
                <a:srgbClr val="39567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E60AF3-9F66-5E46-E3BA-AF78C10D8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639" y="2553955"/>
            <a:ext cx="2814689" cy="155435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id="{457D0632-B953-17B6-5F6C-E42D30D448BB}"/>
              </a:ext>
            </a:extLst>
          </p:cNvPr>
          <p:cNvSpPr txBox="1">
            <a:spLocks/>
          </p:cNvSpPr>
          <p:nvPr/>
        </p:nvSpPr>
        <p:spPr>
          <a:xfrm>
            <a:off x="504570" y="1578099"/>
            <a:ext cx="185018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LLMs provide flexibility in analysis but lack sensitivity when classifying sentiment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39567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 Bold"/>
            </a:endParaRP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39567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 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DAAC5-40F0-D02C-C926-659C7E602B20}"/>
              </a:ext>
            </a:extLst>
          </p:cNvPr>
          <p:cNvSpPr txBox="1"/>
          <p:nvPr/>
        </p:nvSpPr>
        <p:spPr>
          <a:xfrm>
            <a:off x="3008594" y="1550817"/>
            <a:ext cx="295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Models cannot reliably interpret content with colloquial language, sarcasm, emoji, dog-whistling, and coded-language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733473-7696-1804-410A-7CB8A3851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71448"/>
              </p:ext>
            </p:extLst>
          </p:nvPr>
        </p:nvGraphicFramePr>
        <p:xfrm>
          <a:off x="316259" y="2501970"/>
          <a:ext cx="2371940" cy="161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70">
                  <a:extLst>
                    <a:ext uri="{9D8B030D-6E8A-4147-A177-3AD203B41FA5}">
                      <a16:colId xmlns:a16="http://schemas.microsoft.com/office/drawing/2014/main" val="3645307018"/>
                    </a:ext>
                  </a:extLst>
                </a:gridCol>
                <a:gridCol w="1185970">
                  <a:extLst>
                    <a:ext uri="{9D8B030D-6E8A-4147-A177-3AD203B41FA5}">
                      <a16:colId xmlns:a16="http://schemas.microsoft.com/office/drawing/2014/main" val="3319044528"/>
                    </a:ext>
                  </a:extLst>
                </a:gridCol>
              </a:tblGrid>
              <a:tr h="262049">
                <a:tc>
                  <a:txBody>
                    <a:bodyPr/>
                    <a:lstStyle/>
                    <a:p>
                      <a:endParaRPr lang="en-MY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77061"/>
                  </a:ext>
                </a:extLst>
              </a:tr>
              <a:tr h="669680">
                <a:tc>
                  <a:txBody>
                    <a:bodyPr/>
                    <a:lstStyle/>
                    <a:p>
                      <a:pPr lvl="2"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Prompts to dynamically adjust analysis criteria</a:t>
                      </a:r>
                      <a:endParaRPr lang="en-MY" sz="10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Multilingual texts &amp; under- represented languages</a:t>
                      </a:r>
                      <a:endParaRPr lang="en-MY" sz="10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28747"/>
                  </a:ext>
                </a:extLst>
              </a:tr>
              <a:tr h="640234">
                <a:tc>
                  <a:txBody>
                    <a:bodyPr/>
                    <a:lstStyle/>
                    <a:p>
                      <a:pPr lvl="2"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Various NLPs handled by one LLM</a:t>
                      </a:r>
                      <a:endParaRPr lang="en-MY" sz="10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Sentiment labeling lacks sensitivity</a:t>
                      </a:r>
                      <a:endParaRPr lang="en-MY" sz="10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44362"/>
                  </a:ext>
                </a:extLst>
              </a:tr>
            </a:tbl>
          </a:graphicData>
        </a:graphic>
      </p:graphicFrame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F6140F0-B0A9-5ACF-361D-5FE545895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404" y="2510743"/>
            <a:ext cx="289942" cy="261474"/>
          </a:xfrm>
          <a:prstGeom prst="rect">
            <a:avLst/>
          </a:prstGeom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CE946277-A29A-FFB0-BF3A-9FD4F2684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9760" y="2505832"/>
            <a:ext cx="261474" cy="2614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CEE5E1-3C20-9397-A0DC-729479A68303}"/>
              </a:ext>
            </a:extLst>
          </p:cNvPr>
          <p:cNvCxnSpPr/>
          <p:nvPr/>
        </p:nvCxnSpPr>
        <p:spPr>
          <a:xfrm>
            <a:off x="2805077" y="1234340"/>
            <a:ext cx="0" cy="331703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1E5C8F-320D-D2DF-1B00-E8BBCC89E5BB}"/>
              </a:ext>
            </a:extLst>
          </p:cNvPr>
          <p:cNvCxnSpPr/>
          <p:nvPr/>
        </p:nvCxnSpPr>
        <p:spPr>
          <a:xfrm>
            <a:off x="6168190" y="1234340"/>
            <a:ext cx="0" cy="331703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>
            <a:extLst>
              <a:ext uri="{FF2B5EF4-FFF2-40B4-BE49-F238E27FC236}">
                <a16:creationId xmlns:a16="http://schemas.microsoft.com/office/drawing/2014/main" id="{A402EA3A-DDEA-F947-7B2B-7E9C30F2887B}"/>
              </a:ext>
            </a:extLst>
          </p:cNvPr>
          <p:cNvSpPr txBox="1">
            <a:spLocks/>
          </p:cNvSpPr>
          <p:nvPr/>
        </p:nvSpPr>
        <p:spPr>
          <a:xfrm>
            <a:off x="6467053" y="1670432"/>
            <a:ext cx="185018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Context makes all the difference for models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8C07E194-91C6-01A3-B596-5A9403D4A4A8}"/>
              </a:ext>
            </a:extLst>
          </p:cNvPr>
          <p:cNvSpPr txBox="1">
            <a:spLocks/>
          </p:cNvSpPr>
          <p:nvPr/>
        </p:nvSpPr>
        <p:spPr>
          <a:xfrm>
            <a:off x="6467053" y="2518111"/>
            <a:ext cx="225756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LLMs can be fed various data to enhance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39567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Supervised learning models  have better sensitivity but have limited ability to receive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39567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956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 Bold"/>
              </a:rPr>
              <a:t>Multimodal models that receive both text and visuals may perform better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274</Words>
  <Application>Microsoft Macintosh PowerPoint</Application>
  <PresentationFormat>On-screen Show (16:9)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Lato</vt:lpstr>
      <vt:lpstr>Old Standard TT</vt:lpstr>
      <vt:lpstr>Montserrat</vt:lpstr>
      <vt:lpstr>Simple Light</vt:lpstr>
      <vt:lpstr>Tech-Facilitated Abuse:  A Threat to Democracy &amp; Human Security</vt:lpstr>
      <vt:lpstr>Social media increasingly key political battleground</vt:lpstr>
      <vt:lpstr>Cumulative online harms risk escalating political conflict</vt:lpstr>
      <vt:lpstr>Examining online discourse and sentiments at scale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 Office User</cp:lastModifiedBy>
  <cp:revision>8</cp:revision>
  <dcterms:modified xsi:type="dcterms:W3CDTF">2025-08-25T02:57:29Z</dcterms:modified>
</cp:coreProperties>
</file>