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aleway"/>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izat Shamsudd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Lato-regular.fntdata"/><Relationship Id="rId21" Type="http://schemas.openxmlformats.org/officeDocument/2006/relationships/font" Target="fonts/Ralew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5"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aleway-bold.fntdata"/><Relationship Id="rId18" Type="http://schemas.openxmlformats.org/officeDocument/2006/relationships/font" Target="fonts/Raleway-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3-20T10:28:31.153">
    <p:pos x="402" y="674"/>
    <p:text>A summary of the definition would suffice as the presentation is only under 10 minutes.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queerlapis.com/survey-findings-impact-of-covid-19-anti-lgbt-narratives-on-lgbtq-persons-in-malaysia-out-now/" TargetMode="External"/><Relationship Id="rId3" Type="http://schemas.openxmlformats.org/officeDocument/2006/relationships/hyperlink" Target="http://lpf.moha.gov.my/lpf/images/Perundangan/GARIS_PANDUAN_PENAPISAN_FILEM(1).pdf" TargetMode="External"/><Relationship Id="rId4" Type="http://schemas.openxmlformats.org/officeDocument/2006/relationships/hyperlink" Target="http://lpf.moha.gov.my/lpf/images/Perundangan/GARIS_PANDUAN_PENAPISAN_FILEM(1).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421441f8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421441f8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421441f8ba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421441f8ba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600">
              <a:solidFill>
                <a:schemeClr val="dk1"/>
              </a:solidFill>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Char char="-"/>
            </a:pPr>
            <a:r>
              <a:rPr b="1" lang="en-GB" sz="1600">
                <a:solidFill>
                  <a:schemeClr val="dk1"/>
                </a:solidFill>
                <a:latin typeface="Lato"/>
                <a:ea typeface="Lato"/>
                <a:cs typeface="Lato"/>
                <a:sym typeface="Lato"/>
              </a:rPr>
              <a:t>Laws are often use as a basis to punish lgbt expression online- so laws + popular narrative used to punish </a:t>
            </a:r>
            <a:endParaRPr b="1" sz="1600">
              <a:solidFill>
                <a:schemeClr val="dk1"/>
              </a:solidFill>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Char char="-"/>
            </a:pPr>
            <a:r>
              <a:rPr b="1" lang="en-GB" sz="1600">
                <a:solidFill>
                  <a:schemeClr val="dk1"/>
                </a:solidFill>
                <a:latin typeface="Lato"/>
                <a:ea typeface="Lato"/>
                <a:cs typeface="Lato"/>
                <a:sym typeface="Lato"/>
              </a:rPr>
              <a:t>Culture wars have material impact and harm</a:t>
            </a:r>
            <a:endParaRPr b="1" sz="1600">
              <a:solidFill>
                <a:schemeClr val="dk1"/>
              </a:solidFill>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Char char="-"/>
            </a:pPr>
            <a:r>
              <a:rPr lang="en-GB" sz="1350">
                <a:solidFill>
                  <a:srgbClr val="363636"/>
                </a:solidFill>
                <a:highlight>
                  <a:srgbClr val="FFFFFF"/>
                </a:highlight>
              </a:rPr>
              <a:t>Online and offline continuum- parallel with censorship of freedom of expression in real life, we see increase policing of attire, expression etc</a:t>
            </a:r>
            <a:endParaRPr b="1" sz="16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GB" sz="1600">
                <a:solidFill>
                  <a:schemeClr val="dk1"/>
                </a:solidFill>
                <a:latin typeface="Lato"/>
                <a:ea typeface="Lato"/>
                <a:cs typeface="Lato"/>
                <a:sym typeface="Lato"/>
              </a:rPr>
              <a:t>for example CMA Act 1998 used</a:t>
            </a:r>
            <a:br>
              <a:rPr lang="en-GB" sz="1600">
                <a:solidFill>
                  <a:schemeClr val="dk1"/>
                </a:solidFill>
                <a:latin typeface="Lato"/>
                <a:ea typeface="Lato"/>
                <a:cs typeface="Lato"/>
                <a:sym typeface="Lato"/>
              </a:rPr>
            </a:br>
            <a:br>
              <a:rPr lang="en-GB" sz="1600">
                <a:solidFill>
                  <a:schemeClr val="dk1"/>
                </a:solidFill>
                <a:latin typeface="Lato"/>
                <a:ea typeface="Lato"/>
                <a:cs typeface="Lato"/>
                <a:sym typeface="Lato"/>
              </a:rPr>
            </a:br>
            <a:r>
              <a:rPr lang="en-GB" sz="1600">
                <a:solidFill>
                  <a:schemeClr val="dk1"/>
                </a:solidFill>
                <a:latin typeface="Lato"/>
                <a:ea typeface="Lato"/>
                <a:cs typeface="Lato"/>
                <a:sym typeface="Lato"/>
              </a:rPr>
              <a:t>- section 233 </a:t>
            </a:r>
            <a:r>
              <a:rPr b="1" lang="en-GB" sz="1729">
                <a:solidFill>
                  <a:schemeClr val="dk1"/>
                </a:solidFill>
                <a:latin typeface="Lato"/>
                <a:ea typeface="Lato"/>
                <a:cs typeface="Lato"/>
                <a:sym typeface="Lato"/>
              </a:rPr>
              <a:t> that </a:t>
            </a:r>
            <a:r>
              <a:rPr lang="en-GB" sz="1729">
                <a:solidFill>
                  <a:schemeClr val="dk1"/>
                </a:solidFill>
                <a:latin typeface="Lato"/>
                <a:ea typeface="Lato"/>
                <a:cs typeface="Lato"/>
                <a:sym typeface="Lato"/>
              </a:rPr>
              <a:t>criminalises the use of network facilities or services to create, publish, or distribute content deemed “obscene,” “indecent,” “false,” or that causes “annoyance, abuse, or threats. </a:t>
            </a:r>
            <a:r>
              <a:rPr lang="en-GB" sz="1350">
                <a:solidFill>
                  <a:srgbClr val="363636"/>
                </a:solidFill>
                <a:highlight>
                  <a:srgbClr val="FFFFFF"/>
                </a:highlight>
              </a:rPr>
              <a:t> vague language enables authorities to </a:t>
            </a:r>
            <a:r>
              <a:rPr b="1" lang="en-GB" sz="1350">
                <a:solidFill>
                  <a:srgbClr val="363636"/>
                </a:solidFill>
                <a:highlight>
                  <a:srgbClr val="FFFFFF"/>
                </a:highlight>
              </a:rPr>
              <a:t>weaponise the law against dissenting voices</a:t>
            </a:r>
            <a:r>
              <a:rPr lang="en-GB" sz="1350">
                <a:solidFill>
                  <a:srgbClr val="363636"/>
                </a:solidFill>
                <a:highlight>
                  <a:srgbClr val="FFFFFF"/>
                </a:highlight>
              </a:rPr>
              <a:t>, particularly those challenging the government’s discriminatory policies or promoting equality.</a:t>
            </a:r>
            <a:endParaRPr sz="1350">
              <a:solidFill>
                <a:srgbClr val="363636"/>
              </a:solidFill>
              <a:highlight>
                <a:srgbClr val="FFFFFF"/>
              </a:highlight>
            </a:endParaRPr>
          </a:p>
          <a:p>
            <a:pPr indent="0" lvl="0" marL="0" rtl="0" algn="l">
              <a:lnSpc>
                <a:spcPct val="115000"/>
              </a:lnSpc>
              <a:spcBef>
                <a:spcPts val="1200"/>
              </a:spcBef>
              <a:spcAft>
                <a:spcPts val="0"/>
              </a:spcAft>
              <a:buNone/>
            </a:pPr>
            <a:r>
              <a:t/>
            </a:r>
            <a:endParaRPr sz="1350">
              <a:solidFill>
                <a:srgbClr val="363636"/>
              </a:solidFill>
              <a:highlight>
                <a:srgbClr val="FFFFFF"/>
              </a:highlight>
            </a:endParaRPr>
          </a:p>
          <a:p>
            <a:pPr indent="0" lvl="0" marL="0" rtl="0" algn="l">
              <a:lnSpc>
                <a:spcPct val="115000"/>
              </a:lnSpc>
              <a:spcBef>
                <a:spcPts val="1200"/>
              </a:spcBef>
              <a:spcAft>
                <a:spcPts val="0"/>
              </a:spcAft>
              <a:buNone/>
            </a:pPr>
            <a:r>
              <a:t/>
            </a:r>
            <a:endParaRPr sz="1600">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sz="1600">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sz="16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GB" sz="1600" u="sng">
                <a:solidFill>
                  <a:schemeClr val="hlink"/>
                </a:solidFill>
                <a:latin typeface="Lato"/>
                <a:ea typeface="Lato"/>
                <a:cs typeface="Lato"/>
                <a:sym typeface="Lato"/>
                <a:hlinkClick r:id="rId2"/>
              </a:rPr>
              <a:t>https://www.queerlapis.com/survey-findings-impact-of-covid-19-anti-lgbt-narratives-on-lgbtq-persons-in-malaysia-out-now/</a:t>
            </a:r>
            <a:endParaRPr sz="1600">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sz="1600">
              <a:solidFill>
                <a:schemeClr val="dk1"/>
              </a:solidFill>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en-GB">
                <a:solidFill>
                  <a:schemeClr val="dk1"/>
                </a:solidFill>
              </a:rPr>
              <a:t>er: </a:t>
            </a:r>
            <a:r>
              <a:rPr b="1" lang="en-GB" sz="1600" u="sng">
                <a:solidFill>
                  <a:srgbClr val="0277BD"/>
                </a:solidFill>
                <a:latin typeface="Lato"/>
                <a:ea typeface="Lato"/>
                <a:cs typeface="Lato"/>
                <a:sym typeface="Lato"/>
                <a:hlinkClick r:id="rId3">
                  <a:extLst>
                    <a:ext uri="{A12FA001-AC4F-418D-AE19-62706E023703}">
                      <ahyp:hlinkClr val="tx"/>
                    </a:ext>
                  </a:extLst>
                </a:hlinkClick>
              </a:rPr>
              <a:t>Film censorship </a:t>
            </a:r>
            <a:r>
              <a:rPr lang="en-GB" sz="1600" u="sng">
                <a:solidFill>
                  <a:srgbClr val="0277BD"/>
                </a:solidFill>
                <a:latin typeface="Lato"/>
                <a:ea typeface="Lato"/>
                <a:cs typeface="Lato"/>
                <a:sym typeface="Lato"/>
                <a:hlinkClick r:id="rId4">
                  <a:extLst>
                    <a:ext uri="{A12FA001-AC4F-418D-AE19-62706E023703}">
                      <ahyp:hlinkClr val="tx"/>
                    </a:ext>
                  </a:extLst>
                </a:hlinkClick>
              </a:rPr>
              <a:t>guidelines</a:t>
            </a:r>
            <a:r>
              <a:rPr lang="en-GB" sz="1600">
                <a:solidFill>
                  <a:schemeClr val="dk1"/>
                </a:solidFill>
                <a:latin typeface="Lato"/>
                <a:ea typeface="Lato"/>
                <a:cs typeface="Lato"/>
                <a:sym typeface="Lato"/>
              </a:rPr>
              <a:t> prohibit positive depictions of LGBT people</a:t>
            </a:r>
            <a:endParaRPr sz="1600">
              <a:solidFill>
                <a:schemeClr val="dk1"/>
              </a:solidFill>
              <a:latin typeface="Lato"/>
              <a:ea typeface="Lato"/>
              <a:cs typeface="Lato"/>
              <a:sym typeface="Lato"/>
            </a:endParaRPr>
          </a:p>
          <a:p>
            <a:pPr indent="-330200" lvl="1" marL="914400" rtl="0" algn="l">
              <a:lnSpc>
                <a:spcPct val="115000"/>
              </a:lnSpc>
              <a:spcBef>
                <a:spcPts val="0"/>
              </a:spcBef>
              <a:spcAft>
                <a:spcPts val="0"/>
              </a:spcAft>
              <a:buClr>
                <a:schemeClr val="dk1"/>
              </a:buClr>
              <a:buSzPts val="1600"/>
              <a:buFont typeface="Lato"/>
              <a:buChar char="○"/>
            </a:pPr>
            <a:r>
              <a:rPr b="1" lang="en-GB" sz="1600">
                <a:solidFill>
                  <a:schemeClr val="dk1"/>
                </a:solidFill>
                <a:latin typeface="Lato"/>
                <a:ea typeface="Lato"/>
                <a:cs typeface="Lato"/>
                <a:sym typeface="Lato"/>
              </a:rPr>
              <a:t>Printing Presses and Publications Act </a:t>
            </a:r>
            <a:r>
              <a:rPr lang="en-GB" sz="1600">
                <a:solidFill>
                  <a:schemeClr val="dk1"/>
                </a:solidFill>
                <a:latin typeface="Lato"/>
                <a:ea typeface="Lato"/>
                <a:cs typeface="Lato"/>
                <a:sym typeface="Lato"/>
              </a:rPr>
              <a:t>is increasingly used to ban LGBT-related books for being ’detrimental to public order, morals and public interest.</a:t>
            </a:r>
            <a:endParaRPr sz="1600">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421441f8b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421441f8b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Linking narrat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421441f8b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421441f8b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Overview: </a:t>
            </a:r>
            <a:endParaRPr/>
          </a:p>
          <a:p>
            <a:pPr indent="-298450" lvl="0" marL="457200" rtl="0" algn="l">
              <a:spcBef>
                <a:spcPts val="0"/>
              </a:spcBef>
              <a:spcAft>
                <a:spcPts val="0"/>
              </a:spcAft>
              <a:buSzPts val="1100"/>
              <a:buChar char="-"/>
            </a:pPr>
            <a:r>
              <a:rPr lang="en-GB"/>
              <a:t>Focus on </a:t>
            </a:r>
            <a:r>
              <a:rPr lang="en-GB"/>
              <a:t>anti</a:t>
            </a:r>
            <a:r>
              <a:rPr lang="en-GB"/>
              <a:t>-rights narratives, specifically GI and its impact on OGBV and censorship of LGBT community</a:t>
            </a:r>
            <a:endParaRPr/>
          </a:p>
          <a:p>
            <a:pPr indent="-298450" lvl="0" marL="457200" rtl="0" algn="l">
              <a:spcBef>
                <a:spcPts val="0"/>
              </a:spcBef>
              <a:spcAft>
                <a:spcPts val="0"/>
              </a:spcAft>
              <a:buSzPts val="1100"/>
              <a:buChar char="-"/>
            </a:pPr>
            <a:r>
              <a:rPr lang="en-GB"/>
              <a:t>My focus is on narratives that seems very </a:t>
            </a:r>
            <a:r>
              <a:rPr lang="en-GB"/>
              <a:t>general</a:t>
            </a:r>
            <a:r>
              <a:rPr lang="en-GB"/>
              <a:t> but when we talk about narratives we are talking about stories and beliefs that reinforce dominant ideologies, prejudice and bias that translated into abuse and harm.. it</a:t>
            </a:r>
            <a:r>
              <a:rPr lang="en-GB"/>
              <a:t>'s interlinked with religion eetc</a:t>
            </a:r>
            <a:endParaRPr/>
          </a:p>
          <a:p>
            <a:pPr indent="-298450" lvl="0" marL="457200" rtl="0" algn="l">
              <a:spcBef>
                <a:spcPts val="0"/>
              </a:spcBef>
              <a:spcAft>
                <a:spcPts val="0"/>
              </a:spcAft>
              <a:buSzPts val="1100"/>
              <a:buChar char="-"/>
            </a:pPr>
            <a:r>
              <a:rPr lang="en-GB"/>
              <a:t>What im sharing isnt new, SIS, JFS, CIJ do most of this work in terms of media monitoring, legal challenges- anti-gender offers a framnig that helps us focus on harms coming from a specific ideologies,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421441f8b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421441f8b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7F7F7F"/>
              </a:buClr>
              <a:buSzPts val="1800"/>
              <a:buFont typeface="Source Sans Pro"/>
              <a:buChar char="-"/>
            </a:pPr>
            <a:r>
              <a:rPr lang="en-GB">
                <a:solidFill>
                  <a:schemeClr val="dk1"/>
                </a:solidFill>
                <a:latin typeface="Source Sans Pro"/>
                <a:ea typeface="Source Sans Pro"/>
                <a:cs typeface="Source Sans Pro"/>
                <a:sym typeface="Source Sans Pro"/>
              </a:rPr>
              <a:t>Broad definition as a place holder to oppose; a kind of backlash against anything progressive- </a:t>
            </a:r>
            <a:r>
              <a:rPr lang="en-GB">
                <a:solidFill>
                  <a:srgbClr val="7F7F7F"/>
                </a:solidFill>
                <a:latin typeface="Source Sans Pro"/>
                <a:ea typeface="Source Sans Pro"/>
                <a:cs typeface="Source Sans Pro"/>
                <a:sym typeface="Source Sans Pro"/>
              </a:rPr>
              <a:t> opposition to the protection of rights related to gender, gender identity and expression, framed as resisting the imposition of so-called “gender-ideology,” or “LGBT ideology” or even “Western ideology”</a:t>
            </a:r>
            <a:endParaRPr>
              <a:solidFill>
                <a:srgbClr val="7F7F7F"/>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7F7F7F"/>
              </a:buClr>
              <a:buSzPts val="1100"/>
              <a:buFont typeface="Source Sans Pro"/>
              <a:buChar char="-"/>
            </a:pPr>
            <a:r>
              <a:rPr b="1" lang="en-GB">
                <a:solidFill>
                  <a:srgbClr val="7F7F7F"/>
                </a:solidFill>
                <a:latin typeface="Source Sans Pro"/>
                <a:ea typeface="Source Sans Pro"/>
                <a:cs typeface="Source Sans Pro"/>
                <a:sym typeface="Source Sans Pro"/>
              </a:rPr>
              <a:t>Underpinned</a:t>
            </a:r>
            <a:r>
              <a:rPr lang="en-GB">
                <a:solidFill>
                  <a:srgbClr val="7F7F7F"/>
                </a:solidFill>
                <a:latin typeface="Source Sans Pro"/>
                <a:ea typeface="Source Sans Pro"/>
                <a:cs typeface="Source Sans Pro"/>
                <a:sym typeface="Source Sans Pro"/>
              </a:rPr>
              <a:t> by the rise of religious fundamentalisms and right wing populism that aim to undermine democracy and human rights as a whole.</a:t>
            </a:r>
            <a:endParaRPr>
              <a:solidFill>
                <a:srgbClr val="7F7F7F"/>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rgbClr val="7F7F7F"/>
              </a:buClr>
              <a:buSzPts val="1800"/>
              <a:buFont typeface="Source Sans Pro"/>
              <a:buChar char="-"/>
            </a:pPr>
            <a:r>
              <a:rPr b="1" lang="en-GB">
                <a:solidFill>
                  <a:srgbClr val="7F7F7F"/>
                </a:solidFill>
                <a:latin typeface="Source Sans Pro"/>
                <a:ea typeface="Source Sans Pro"/>
                <a:cs typeface="Source Sans Pro"/>
                <a:sym typeface="Source Sans Pro"/>
              </a:rPr>
              <a:t>Focus on Narrative &amp; disinformation as a tactic</a:t>
            </a:r>
            <a:endParaRPr b="1">
              <a:solidFill>
                <a:srgbClr val="7F7F7F"/>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rgbClr val="7F7F7F"/>
              </a:buClr>
              <a:buSzPts val="1800"/>
              <a:buFont typeface="Source Sans Pro"/>
              <a:buChar char="-"/>
            </a:pPr>
            <a:r>
              <a:rPr b="1" lang="en-GB">
                <a:solidFill>
                  <a:srgbClr val="7F7F7F"/>
                </a:solidFill>
                <a:latin typeface="Source Sans Pro"/>
                <a:ea typeface="Source Sans Pro"/>
                <a:cs typeface="Source Sans Pro"/>
                <a:sym typeface="Source Sans Pro"/>
              </a:rPr>
              <a:t>Usually judeo christian, but has many similarities to other fundamentalisms</a:t>
            </a:r>
            <a:endParaRPr b="1">
              <a:solidFill>
                <a:srgbClr val="7F7F7F"/>
              </a:solidFill>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421441f8b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421441f8b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21441f8b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421441f8b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Narratives: </a:t>
            </a:r>
            <a:endParaRPr/>
          </a:p>
          <a:p>
            <a:pPr indent="-298450" lvl="1" marL="914400" rtl="0" algn="l">
              <a:spcBef>
                <a:spcPts val="0"/>
              </a:spcBef>
              <a:spcAft>
                <a:spcPts val="0"/>
              </a:spcAft>
              <a:buSzPts val="1100"/>
              <a:buChar char="-"/>
            </a:pPr>
            <a:r>
              <a:rPr lang="en-GB"/>
              <a:t>Fear based- a threat</a:t>
            </a:r>
            <a:endParaRPr/>
          </a:p>
          <a:p>
            <a:pPr indent="-298450" lvl="1" marL="914400" rtl="0" algn="l">
              <a:spcBef>
                <a:spcPts val="0"/>
              </a:spcBef>
              <a:spcAft>
                <a:spcPts val="0"/>
              </a:spcAft>
              <a:buSzPts val="1100"/>
              <a:buChar char="-"/>
            </a:pPr>
            <a:r>
              <a:rPr lang="en-GB"/>
              <a:t>we are familiar with, natural role of women and men, natural biology given by god- important to understand </a:t>
            </a:r>
            <a:r>
              <a:rPr lang="en-GB"/>
              <a:t>anti</a:t>
            </a:r>
            <a:r>
              <a:rPr lang="en-GB"/>
              <a:t>-gender equality on same spectrum with anti- LGBT</a:t>
            </a:r>
            <a:endParaRPr/>
          </a:p>
          <a:p>
            <a:pPr indent="-298450" lvl="1" marL="914400" rtl="0" algn="l">
              <a:spcBef>
                <a:spcPts val="0"/>
              </a:spcBef>
              <a:spcAft>
                <a:spcPts val="0"/>
              </a:spcAft>
              <a:buSzPts val="1100"/>
              <a:buChar char="-"/>
            </a:pPr>
            <a:r>
              <a:rPr lang="en-GB"/>
              <a:t>They are the arbrtrier of values: what is western or not- what is islamic or not-  patriarchal interpretation of quran, etc. link to democracy- SIS can talk about this more- who gets to decide what is islamic or not- a group of m</a:t>
            </a:r>
            <a:endParaRPr/>
          </a:p>
          <a:p>
            <a:pPr indent="-298450" lvl="1" marL="914400" rtl="0" algn="l">
              <a:spcBef>
                <a:spcPts val="0"/>
              </a:spcBef>
              <a:spcAft>
                <a:spcPts val="0"/>
              </a:spcAft>
              <a:buSzPts val="1100"/>
              <a:buChar char="-"/>
            </a:pPr>
            <a:r>
              <a:rPr lang="en-GB"/>
              <a:t>Protection of the family- from my research and conversation with activists- we see conservatives focus on sanctity of  family institution. Konvesyen wanita, 2022: pushing for muslim malay women to bear children as much as possible- different from mainstream islamists. What is different, kalau tak dapat anak, kena usahakan juga. Another session, about choosing political leader- kita kena undi malay leader. Two issues seem different but are not- tengah aim banyakkan malay votes. Not just lgbt, about votes</a:t>
            </a:r>
            <a:endParaRPr/>
          </a:p>
          <a:p>
            <a:pPr indent="-298450" lvl="0" marL="457200" rtl="0" algn="l">
              <a:spcBef>
                <a:spcPts val="0"/>
              </a:spcBef>
              <a:spcAft>
                <a:spcPts val="0"/>
              </a:spcAft>
              <a:buSzPts val="1100"/>
              <a:buChar char="-"/>
            </a:pPr>
            <a:r>
              <a:rPr b="1" lang="en-GB"/>
              <a:t>Disinformation: </a:t>
            </a:r>
            <a:r>
              <a:rPr lang="en-GB"/>
              <a:t>Justice for sisters does media monitoring, and what they find is a similar trend of targeting LGBT people worldwide- main components include, LGBT as sinners, sick.. Right path is a narrative </a:t>
            </a:r>
            <a:r>
              <a:rPr lang="en-GB"/>
              <a:t>guise under compassion but actually same in telling lgbt people to change themselves- also basis for conversion therapy- government regious dept invest money in a lot of this</a:t>
            </a:r>
            <a:endParaRPr/>
          </a:p>
          <a:p>
            <a:pPr indent="-298450" lvl="0" marL="457200" rtl="0" algn="just">
              <a:lnSpc>
                <a:spcPct val="115000"/>
              </a:lnSpc>
              <a:spcBef>
                <a:spcPts val="0"/>
              </a:spcBef>
              <a:spcAft>
                <a:spcPts val="0"/>
              </a:spcAft>
              <a:buSzPts val="1100"/>
              <a:buChar char="-"/>
            </a:pPr>
            <a:r>
              <a:rPr lang="en-GB" sz="1050">
                <a:solidFill>
                  <a:schemeClr val="dk1"/>
                </a:solidFill>
              </a:rPr>
              <a:t>Policing In the public sphere, enforcement gender segregation and policing of dress codes have become more strict, defeating the claim by Islamists that measures upholding Islamic doctrines only affects Muslims.</a:t>
            </a:r>
            <a:endParaRPr sz="1050">
              <a:solidFill>
                <a:schemeClr val="dk1"/>
              </a:solidFill>
            </a:endParaRPr>
          </a:p>
          <a:p>
            <a:pPr indent="-298450" lvl="0" marL="457200" rtl="0" algn="l">
              <a:spcBef>
                <a:spcPts val="0"/>
              </a:spcBef>
              <a:spcAft>
                <a:spcPts val="0"/>
              </a:spcAft>
              <a:buSzPts val="1100"/>
              <a:buChar char="-"/>
            </a:pPr>
            <a:r>
              <a:t/>
            </a:r>
            <a:endParaRPr/>
          </a:p>
          <a:p>
            <a:pPr indent="0" lvl="0" marL="0" rtl="0" algn="l">
              <a:spcBef>
                <a:spcPts val="0"/>
              </a:spcBef>
              <a:spcAft>
                <a:spcPts val="0"/>
              </a:spcAft>
              <a:buNone/>
            </a:pPr>
            <a:r>
              <a:t/>
            </a:r>
            <a:endParaRPr/>
          </a:p>
          <a:p>
            <a:pPr indent="-317500" lvl="0" marL="457200" rtl="0" algn="l">
              <a:lnSpc>
                <a:spcPct val="115000"/>
              </a:lnSpc>
              <a:spcBef>
                <a:spcPts val="0"/>
              </a:spcBef>
              <a:spcAft>
                <a:spcPts val="0"/>
              </a:spcAft>
              <a:buClr>
                <a:schemeClr val="dk1"/>
              </a:buClr>
              <a:buSzPts val="1400"/>
              <a:buFont typeface="Lato"/>
              <a:buChar char="●"/>
            </a:pPr>
            <a:r>
              <a:rPr lang="en-GB" sz="1400">
                <a:solidFill>
                  <a:schemeClr val="dk1"/>
                </a:solidFill>
                <a:latin typeface="Lato"/>
                <a:ea typeface="Lato"/>
                <a:cs typeface="Lato"/>
                <a:sym typeface="Lato"/>
              </a:rPr>
              <a:t>Divergences &amp; similarities between global &amp; Malaysian anti-gender movements: Conservative actors around the </a:t>
            </a:r>
            <a:r>
              <a:rPr lang="en-GB" sz="1400">
                <a:solidFill>
                  <a:schemeClr val="dk1"/>
                </a:solidFill>
                <a:latin typeface="Lato"/>
                <a:ea typeface="Lato"/>
                <a:cs typeface="Lato"/>
                <a:sym typeface="Lato"/>
              </a:rPr>
              <a:t>world</a:t>
            </a:r>
            <a:r>
              <a:rPr lang="en-GB" sz="1400">
                <a:solidFill>
                  <a:schemeClr val="dk1"/>
                </a:solidFill>
                <a:latin typeface="Lato"/>
                <a:ea typeface="Lato"/>
                <a:cs typeface="Lato"/>
                <a:sym typeface="Lato"/>
              </a:rPr>
              <a:t> learn from each other globally</a:t>
            </a:r>
            <a:endParaRPr sz="1400">
              <a:solidFill>
                <a:schemeClr val="dk1"/>
              </a:solidFill>
              <a:latin typeface="Lato"/>
              <a:ea typeface="Lato"/>
              <a:cs typeface="Lato"/>
              <a:sym typeface="Lato"/>
            </a:endParaRPr>
          </a:p>
          <a:p>
            <a:pPr indent="-317500" lvl="1" marL="914400" rtl="0" algn="l">
              <a:lnSpc>
                <a:spcPct val="115000"/>
              </a:lnSpc>
              <a:spcBef>
                <a:spcPts val="0"/>
              </a:spcBef>
              <a:spcAft>
                <a:spcPts val="0"/>
              </a:spcAft>
              <a:buClr>
                <a:schemeClr val="dk1"/>
              </a:buClr>
              <a:buSzPts val="1400"/>
              <a:buFont typeface="Lato"/>
              <a:buChar char="○"/>
            </a:pPr>
            <a:r>
              <a:rPr lang="en-GB" sz="1400">
                <a:solidFill>
                  <a:schemeClr val="dk1"/>
                </a:solidFill>
                <a:latin typeface="Lato"/>
                <a:ea typeface="Lato"/>
                <a:cs typeface="Lato"/>
                <a:sym typeface="Lato"/>
              </a:rPr>
              <a:t>Generally been identified with ultra-conservative religious in the west, Africa and fundamentalist actors</a:t>
            </a:r>
            <a:endParaRPr sz="1400">
              <a:solidFill>
                <a:schemeClr val="dk1"/>
              </a:solidFill>
              <a:latin typeface="Lato"/>
              <a:ea typeface="Lato"/>
              <a:cs typeface="Lato"/>
              <a:sym typeface="Lato"/>
            </a:endParaRPr>
          </a:p>
          <a:p>
            <a:pPr indent="-317500" lvl="1" marL="914400" rtl="0" algn="l">
              <a:lnSpc>
                <a:spcPct val="115000"/>
              </a:lnSpc>
              <a:spcBef>
                <a:spcPts val="0"/>
              </a:spcBef>
              <a:spcAft>
                <a:spcPts val="0"/>
              </a:spcAft>
              <a:buClr>
                <a:schemeClr val="dk1"/>
              </a:buClr>
              <a:buSzPts val="1400"/>
              <a:buFont typeface="Lato"/>
              <a:buChar char="○"/>
            </a:pPr>
            <a:r>
              <a:rPr lang="en-GB" sz="1400">
                <a:solidFill>
                  <a:schemeClr val="dk1"/>
                </a:solidFill>
                <a:latin typeface="Lato"/>
                <a:ea typeface="Lato"/>
                <a:cs typeface="Lato"/>
                <a:sym typeface="Lato"/>
              </a:rPr>
              <a:t>Adapting talking points from anti-gender movements globally:</a:t>
            </a:r>
            <a:endParaRPr sz="1400">
              <a:solidFill>
                <a:schemeClr val="dk1"/>
              </a:solidFill>
              <a:latin typeface="Lato"/>
              <a:ea typeface="Lato"/>
              <a:cs typeface="Lato"/>
              <a:sym typeface="Lato"/>
            </a:endParaRPr>
          </a:p>
          <a:p>
            <a:pPr indent="-317500" lvl="2" marL="1371600" rtl="0" algn="l">
              <a:lnSpc>
                <a:spcPct val="115000"/>
              </a:lnSpc>
              <a:spcBef>
                <a:spcPts val="0"/>
              </a:spcBef>
              <a:spcAft>
                <a:spcPts val="0"/>
              </a:spcAft>
              <a:buClr>
                <a:schemeClr val="dk1"/>
              </a:buClr>
              <a:buSzPts val="1400"/>
              <a:buFont typeface="Lato"/>
              <a:buChar char="■"/>
            </a:pPr>
            <a:r>
              <a:rPr lang="en-GB" sz="1400">
                <a:solidFill>
                  <a:schemeClr val="dk1"/>
                </a:solidFill>
                <a:latin typeface="Lato"/>
                <a:ea typeface="Lato"/>
                <a:cs typeface="Lato"/>
                <a:sym typeface="Lato"/>
              </a:rPr>
              <a:t>Fear based, fuels moral panic &amp; paranoia: ‘threat to religion and culture,’ “western ideas”</a:t>
            </a:r>
            <a:endParaRPr sz="1400">
              <a:solidFill>
                <a:schemeClr val="dk1"/>
              </a:solidFill>
              <a:latin typeface="Lato"/>
              <a:ea typeface="Lato"/>
              <a:cs typeface="Lato"/>
              <a:sym typeface="Lato"/>
            </a:endParaRPr>
          </a:p>
          <a:p>
            <a:pPr indent="-317500" lvl="2" marL="1371600" rtl="0" algn="l">
              <a:lnSpc>
                <a:spcPct val="115000"/>
              </a:lnSpc>
              <a:spcBef>
                <a:spcPts val="0"/>
              </a:spcBef>
              <a:spcAft>
                <a:spcPts val="0"/>
              </a:spcAft>
              <a:buClr>
                <a:schemeClr val="dk1"/>
              </a:buClr>
              <a:buSzPts val="1400"/>
              <a:buFont typeface="Lato"/>
              <a:buChar char="■"/>
            </a:pPr>
            <a:r>
              <a:rPr lang="en-GB" sz="1400">
                <a:solidFill>
                  <a:schemeClr val="dk1"/>
                </a:solidFill>
                <a:latin typeface="Lato"/>
                <a:ea typeface="Lato"/>
                <a:cs typeface="Lato"/>
                <a:sym typeface="Lato"/>
              </a:rPr>
              <a:t>‘Protectionism’: protect “Family values.” Protect children. Protect religion</a:t>
            </a:r>
            <a:endParaRPr sz="1400">
              <a:solidFill>
                <a:schemeClr val="dk1"/>
              </a:solidFill>
              <a:latin typeface="Lato"/>
              <a:ea typeface="Lato"/>
              <a:cs typeface="Lato"/>
              <a:sym typeface="Lato"/>
            </a:endParaRPr>
          </a:p>
          <a:p>
            <a:pPr indent="-317500" lvl="2" marL="1371600" rtl="0" algn="l">
              <a:lnSpc>
                <a:spcPct val="115000"/>
              </a:lnSpc>
              <a:spcBef>
                <a:spcPts val="0"/>
              </a:spcBef>
              <a:spcAft>
                <a:spcPts val="0"/>
              </a:spcAft>
              <a:buClr>
                <a:schemeClr val="dk1"/>
              </a:buClr>
              <a:buSzPts val="1400"/>
              <a:buFont typeface="Lato"/>
              <a:buChar char="■"/>
            </a:pPr>
            <a:r>
              <a:rPr lang="en-GB" sz="1400">
                <a:solidFill>
                  <a:schemeClr val="dk1"/>
                </a:solidFill>
                <a:latin typeface="Lato"/>
                <a:ea typeface="Lato"/>
                <a:cs typeface="Lato"/>
                <a:sym typeface="Lato"/>
              </a:rPr>
              <a:t>Uses disinformation, data manipulation, and sensationalism</a:t>
            </a:r>
            <a:endParaRPr sz="1400">
              <a:solidFill>
                <a:schemeClr val="dk1"/>
              </a:solidFill>
              <a:latin typeface="Lato"/>
              <a:ea typeface="Lato"/>
              <a:cs typeface="Lato"/>
              <a:sym typeface="Lato"/>
            </a:endParaRPr>
          </a:p>
          <a:p>
            <a:pPr indent="-317500" lvl="2" marL="1371600" rtl="0" algn="l">
              <a:lnSpc>
                <a:spcPct val="115000"/>
              </a:lnSpc>
              <a:spcBef>
                <a:spcPts val="0"/>
              </a:spcBef>
              <a:spcAft>
                <a:spcPts val="0"/>
              </a:spcAft>
              <a:buClr>
                <a:schemeClr val="dk1"/>
              </a:buClr>
              <a:buSzPts val="1400"/>
              <a:buFont typeface="Lato"/>
              <a:buChar char="■"/>
            </a:pPr>
            <a:r>
              <a:rPr lang="en-GB" sz="1400">
                <a:solidFill>
                  <a:schemeClr val="dk1"/>
                </a:solidFill>
                <a:latin typeface="Lato"/>
                <a:ea typeface="Lato"/>
                <a:cs typeface="Lato"/>
                <a:sym typeface="Lato"/>
              </a:rPr>
              <a:t>Claims monopoly definition of culture, religion, ‘nature’ and ‘natural order’</a:t>
            </a:r>
            <a:endParaRPr sz="1400">
              <a:solidFill>
                <a:schemeClr val="dk1"/>
              </a:solidFill>
              <a:latin typeface="Lato"/>
              <a:ea typeface="Lato"/>
              <a:cs typeface="Lato"/>
              <a:sym typeface="Lato"/>
            </a:endParaRPr>
          </a:p>
          <a:p>
            <a:pPr indent="-317500" lvl="1" marL="914400" rtl="0" algn="l">
              <a:lnSpc>
                <a:spcPct val="115000"/>
              </a:lnSpc>
              <a:spcBef>
                <a:spcPts val="0"/>
              </a:spcBef>
              <a:spcAft>
                <a:spcPts val="0"/>
              </a:spcAft>
              <a:buClr>
                <a:schemeClr val="dk1"/>
              </a:buClr>
              <a:buSzPts val="1400"/>
              <a:buFont typeface="Lato"/>
              <a:buChar char="○"/>
            </a:pPr>
            <a:r>
              <a:rPr lang="en-GB" sz="1400">
                <a:solidFill>
                  <a:schemeClr val="dk1"/>
                </a:solidFill>
                <a:latin typeface="Lato"/>
                <a:ea typeface="Lato"/>
                <a:cs typeface="Lato"/>
                <a:sym typeface="Lato"/>
              </a:rPr>
              <a:t>Use of social media &amp; disinformation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421441f8ba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421441f8ba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GB">
                <a:solidFill>
                  <a:schemeClr val="dk1"/>
                </a:solidFill>
              </a:rPr>
              <a:t>GI another instrument, but cara sama dari islamist- staretgy utama dalam dia nak counter group tak setuju dengan perojative labelling. Labelling of LIBERAL as a dirty word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They realise they can use human rights language for legitimacy but actually manipulation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Lgbt people’s right to go back to the right path, but actually violates their rights- at the same time stops lgbt people from practicing their religion through moral policing- at state level Perlis mufti announced that trans women are banned from entering mosques in Perlis. The Deputy Minister at the Prime Minister’s Department, added that the government is also exploring a similar ban in Kuala Lumpur.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On the surface they agree with womens rights demands like to combat sexual harameenet and GBV, but if you scratch the surface, they believe women should play only certain roles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421441f8ba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421441f8b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421441f8ba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421441f8ba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421441f8b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421441f8b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Look at 2 aspects of online abuse using ‘gender ideology narrative’ mentioned ealier:</a:t>
            </a:r>
            <a:endParaRPr/>
          </a:p>
          <a:p>
            <a:pPr indent="-298450" lvl="0" marL="457200" rtl="0" algn="l">
              <a:spcBef>
                <a:spcPts val="0"/>
              </a:spcBef>
              <a:spcAft>
                <a:spcPts val="0"/>
              </a:spcAft>
              <a:buSzPts val="1100"/>
              <a:buAutoNum type="arabicParenR"/>
            </a:pPr>
            <a:r>
              <a:rPr lang="en-GB"/>
              <a:t>Leads to increase in GBV online by state actors, individual actors, mob mentality</a:t>
            </a:r>
            <a:endParaRPr/>
          </a:p>
          <a:p>
            <a:pPr indent="-298450" lvl="0" marL="457200" rtl="0" algn="l">
              <a:spcBef>
                <a:spcPts val="0"/>
              </a:spcBef>
              <a:spcAft>
                <a:spcPts val="0"/>
              </a:spcAft>
              <a:buSzPts val="1100"/>
              <a:buAutoNum type="arabicParenR"/>
            </a:pPr>
            <a:r>
              <a:rPr lang="en-GB"/>
              <a:t>Sanctions and punishment by the state online- through censorship, etc</a:t>
            </a:r>
            <a:endParaRPr/>
          </a:p>
          <a:p>
            <a:pPr indent="-298450" lvl="0" marL="457200" rtl="0" algn="l">
              <a:spcBef>
                <a:spcPts val="0"/>
              </a:spcBef>
              <a:spcAft>
                <a:spcPts val="0"/>
              </a:spcAft>
              <a:buSzPts val="1100"/>
              <a:buAutoNum type="arabicParenR"/>
            </a:pPr>
            <a:r>
              <a:rPr lang="en-GB">
                <a:solidFill>
                  <a:schemeClr val="dk1"/>
                </a:solidFill>
              </a:rPr>
              <a:t>activists interviewed by the ICJ noted that LGBT individuals often choose not to pursue cases due to fear of reprisal, including in cases of doxing of transgender individuals.2</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SOGIE-based online violence, abuse and hate speech are similarly commonplace against LGBT people in Malaysia, where they have been compounded by anti-LGBT sentiments,by State actors and society, and also laws.  These sentiments usually carry religious and sexual overtones, and are expressed through the use of pejorative terms, and resort to body shaming of transgender and gender diverse individuals, and sexualization of LGBT individuals.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imap.sinarproject.org/reports/2022/imap-state-of-internet-censorship-country-report-2022-malaysia/2022-malaysia.pdf" TargetMode="External"/><Relationship Id="rId4" Type="http://schemas.openxmlformats.org/officeDocument/2006/relationships/hyperlink" Target="https://justiceforsisters.org/en/topics/censorship/" TargetMode="External"/><Relationship Id="rId5" Type="http://schemas.openxmlformats.org/officeDocument/2006/relationships/hyperlink" Target="https://justiceforsisters.wordpress.com/2022/11/19/preliminary-analysis-lgbtphobia-in-malaysia-15th-general-elections-ge15/" TargetMode="External"/><Relationship Id="rId6" Type="http://schemas.openxmlformats.org/officeDocument/2006/relationships/hyperlink" Target="https://justiceforsisters.org/en/topics/censorshi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hyperlink" Target="https://www.awid.org/ours-202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afiq.my/wafiqu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justiceforsisters.wordpress.com/2022/11/19/preliminary-analysis-lgbtphobia-in-malaysia-15th-general-elections-ge15/" TargetMode="External"/><Relationship Id="rId4" Type="http://schemas.openxmlformats.org/officeDocument/2006/relationships/hyperlink" Target="https://justiceforsisters.wordpress.com/2022/11/19/preliminary-analysis-lgbtphobia-in-malaysia-15th-general-elections-ge15/" TargetMode="External"/><Relationship Id="rId5" Type="http://schemas.openxmlformats.org/officeDocument/2006/relationships/hyperlink" Target="https://justiceforsisters.wordpress.com/2022/11/19/preliminary-analysis-lgbtphobia-in-malaysia-15th-general-elections-ge15/" TargetMode="External"/><Relationship Id="rId6" Type="http://schemas.openxmlformats.org/officeDocument/2006/relationships/hyperlink" Target="https://justiceforsisters.wordpress.com/2022/08/19/brief-media-analysis-transmasculine-person-performing-umrah-in-mecca/" TargetMode="External"/><Relationship Id="rId7" Type="http://schemas.openxmlformats.org/officeDocument/2006/relationships/hyperlink" Target="https://coconuts.co/kl/news/doxxing-is-a-crime-in-malaysia-except-for-when-it-targets-the-lgtbq-community/" TargetMode="External"/><Relationship Id="rId8" Type="http://schemas.openxmlformats.org/officeDocument/2006/relationships/hyperlink" Target="https://justiceforsisters.wordpress.com/2022/11/19/preliminary-analysis-lgbtphobia-in-malaysia-15th-general-elections-ge1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1" name="Shape 71"/>
        <p:cNvGrpSpPr/>
        <p:nvPr/>
      </p:nvGrpSpPr>
      <p:grpSpPr>
        <a:xfrm>
          <a:off x="0" y="0"/>
          <a:ext cx="0" cy="0"/>
          <a:chOff x="0" y="0"/>
          <a:chExt cx="0" cy="0"/>
        </a:xfrm>
      </p:grpSpPr>
      <p:pic>
        <p:nvPicPr>
          <p:cNvPr descr="create a symbol for &quot;knowledge hub&quot; without words" id="72" name="Google Shape;72;p13"/>
          <p:cNvPicPr preferRelativeResize="0"/>
          <p:nvPr/>
        </p:nvPicPr>
        <p:blipFill>
          <a:blip r:embed="rId3">
            <a:alphaModFix/>
          </a:blip>
          <a:stretch>
            <a:fillRect/>
          </a:stretch>
        </p:blipFill>
        <p:spPr>
          <a:xfrm>
            <a:off x="4457775" y="252525"/>
            <a:ext cx="5097825" cy="5097825"/>
          </a:xfrm>
          <a:prstGeom prst="rect">
            <a:avLst/>
          </a:prstGeom>
          <a:noFill/>
          <a:ln>
            <a:noFill/>
          </a:ln>
        </p:spPr>
      </p:pic>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21 March 2025</a:t>
            </a:r>
            <a:endParaRPr/>
          </a:p>
        </p:txBody>
      </p:sp>
      <p:sp>
        <p:nvSpPr>
          <p:cNvPr id="74" name="Google Shape;74;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Knowledge Hub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851925" y="575950"/>
            <a:ext cx="7869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Impacts</a:t>
            </a:r>
            <a:endParaRPr/>
          </a:p>
        </p:txBody>
      </p:sp>
      <p:sp>
        <p:nvSpPr>
          <p:cNvPr id="130" name="Google Shape;130;p22"/>
          <p:cNvSpPr txBox="1"/>
          <p:nvPr>
            <p:ph idx="1" type="body"/>
          </p:nvPr>
        </p:nvSpPr>
        <p:spPr>
          <a:xfrm>
            <a:off x="669175" y="646775"/>
            <a:ext cx="8062500" cy="43209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t/>
            </a:r>
            <a:endParaRPr sz="1729"/>
          </a:p>
          <a:p>
            <a:pPr indent="-305455" lvl="0" marL="457200" rtl="0" algn="l">
              <a:spcBef>
                <a:spcPts val="1200"/>
              </a:spcBef>
              <a:spcAft>
                <a:spcPts val="0"/>
              </a:spcAft>
              <a:buSzPct val="100000"/>
              <a:buChar char="●"/>
            </a:pPr>
            <a:r>
              <a:rPr b="1" lang="en-GB" sz="1729"/>
              <a:t>Increased censorship &amp; restriction of freedom of expression and association</a:t>
            </a:r>
            <a:endParaRPr b="1" sz="1729"/>
          </a:p>
          <a:p>
            <a:pPr indent="-305455" lvl="1" marL="914400" rtl="0" algn="l">
              <a:spcBef>
                <a:spcPts val="0"/>
              </a:spcBef>
              <a:spcAft>
                <a:spcPts val="0"/>
              </a:spcAft>
              <a:buSzPct val="100000"/>
              <a:buChar char="○"/>
            </a:pPr>
            <a:r>
              <a:rPr b="1" lang="en-GB" sz="1729"/>
              <a:t>Website blocking using the Communication and Multimedia Act 1998 (CMA), section sections 211 and 233</a:t>
            </a:r>
            <a:endParaRPr b="1" sz="1729"/>
          </a:p>
          <a:p>
            <a:pPr indent="-305455" lvl="2" marL="1371600" rtl="0" algn="l">
              <a:spcBef>
                <a:spcPts val="0"/>
              </a:spcBef>
              <a:spcAft>
                <a:spcPts val="0"/>
              </a:spcAft>
              <a:buSzPct val="100000"/>
              <a:buChar char="■"/>
            </a:pPr>
            <a:r>
              <a:rPr lang="en-GB" sz="1729" u="sng">
                <a:solidFill>
                  <a:schemeClr val="hlink"/>
                </a:solidFill>
                <a:hlinkClick r:id="rId3"/>
              </a:rPr>
              <a:t>Sinar Project’s iMAP</a:t>
            </a:r>
            <a:r>
              <a:rPr lang="en-GB" sz="1729"/>
              <a:t> documented the blocking of at least six websites featuring LGBT-related content within a six-month testing period from 1 January 2022 to 30 June 2022, ranging from news sites featuring LGBT-related content, dating sites and websites of LGBT non-governmental organizations</a:t>
            </a:r>
            <a:endParaRPr sz="1729"/>
          </a:p>
          <a:p>
            <a:pPr indent="-305455" lvl="1" marL="914400" rtl="0" algn="l">
              <a:spcBef>
                <a:spcPts val="0"/>
              </a:spcBef>
              <a:spcAft>
                <a:spcPts val="0"/>
              </a:spcAft>
              <a:buSzPct val="100000"/>
              <a:buChar char="○"/>
            </a:pPr>
            <a:r>
              <a:rPr b="1" lang="en-GB" sz="1729" u="sng">
                <a:solidFill>
                  <a:schemeClr val="hlink"/>
                </a:solidFill>
                <a:hlinkClick r:id="rId4"/>
              </a:rPr>
              <a:t>Legal sanctions against LGBT expression online</a:t>
            </a:r>
            <a:r>
              <a:rPr b="1" lang="en-GB" sz="1729"/>
              <a:t>, under the CMA, section 233</a:t>
            </a:r>
            <a:endParaRPr b="1" sz="1729"/>
          </a:p>
          <a:p>
            <a:pPr indent="-305455" lvl="2" marL="1371600" rtl="0" algn="l">
              <a:spcBef>
                <a:spcPts val="0"/>
              </a:spcBef>
              <a:spcAft>
                <a:spcPts val="0"/>
              </a:spcAft>
              <a:buSzPct val="100000"/>
              <a:buChar char="■"/>
            </a:pPr>
            <a:r>
              <a:rPr lang="en-GB" sz="1729"/>
              <a:t>Includes posts that defend LGBTQ rights or challenge conservative interpretations of gender and sexuality. Online spaces are heavily monitored</a:t>
            </a:r>
            <a:endParaRPr sz="1729"/>
          </a:p>
          <a:p>
            <a:pPr indent="-305455" lvl="2" marL="1371600" rtl="0" algn="l">
              <a:spcBef>
                <a:spcPts val="0"/>
              </a:spcBef>
              <a:spcAft>
                <a:spcPts val="0"/>
              </a:spcAft>
              <a:buSzPct val="100000"/>
              <a:buChar char="■"/>
            </a:pPr>
            <a:r>
              <a:rPr b="1" lang="en-GB" sz="1729"/>
              <a:t>Local artists have been charged </a:t>
            </a:r>
            <a:r>
              <a:rPr lang="en-GB" sz="1729"/>
              <a:t>for sharing on social media platforms their music videos featuring gender-diverse performers.  </a:t>
            </a:r>
            <a:endParaRPr sz="1729"/>
          </a:p>
          <a:p>
            <a:pPr indent="-305455" lvl="3" marL="1828800" rtl="0" algn="l">
              <a:spcBef>
                <a:spcPts val="0"/>
              </a:spcBef>
              <a:spcAft>
                <a:spcPts val="0"/>
              </a:spcAft>
              <a:buSzPct val="100000"/>
              <a:buChar char="●"/>
            </a:pPr>
            <a:r>
              <a:rPr lang="en-GB" sz="1729"/>
              <a:t>Aliff Syukri, an entrepreneur was summoned by the MCMC as a result of an investigation into a music video</a:t>
            </a:r>
            <a:endParaRPr sz="1729"/>
          </a:p>
          <a:p>
            <a:pPr indent="-305455" lvl="3" marL="1828800" rtl="0" algn="l">
              <a:spcBef>
                <a:spcPts val="0"/>
              </a:spcBef>
              <a:spcAft>
                <a:spcPts val="0"/>
              </a:spcAft>
              <a:buSzPct val="100000"/>
              <a:buChar char="●"/>
            </a:pPr>
            <a:r>
              <a:rPr lang="en-GB" sz="1729"/>
              <a:t> Datin Vida was facing criminal charges for uploading a music video in April 2022 allegedly featuring LGBT dancers</a:t>
            </a:r>
            <a:endParaRPr sz="1729"/>
          </a:p>
          <a:p>
            <a:pPr indent="0" lvl="0" marL="0" rtl="0" algn="l">
              <a:spcBef>
                <a:spcPts val="1200"/>
              </a:spcBef>
              <a:spcAft>
                <a:spcPts val="0"/>
              </a:spcAft>
              <a:buClr>
                <a:schemeClr val="dk2"/>
              </a:buClr>
              <a:buSzPct val="63619"/>
              <a:buFont typeface="Arial"/>
              <a:buNone/>
            </a:pPr>
            <a:r>
              <a:rPr lang="en-GB" sz="1729"/>
              <a:t>Reference: </a:t>
            </a:r>
            <a:r>
              <a:rPr lang="en-GB" sz="1729" u="sng">
                <a:solidFill>
                  <a:schemeClr val="hlink"/>
                </a:solidFill>
                <a:hlinkClick r:id="rId5"/>
              </a:rPr>
              <a:t>ICJ, Silenced but not Silent</a:t>
            </a:r>
            <a:r>
              <a:rPr lang="en-GB" sz="1729"/>
              <a:t> &amp; </a:t>
            </a:r>
            <a:r>
              <a:rPr lang="en-GB" sz="1729" u="sng">
                <a:solidFill>
                  <a:schemeClr val="hlink"/>
                </a:solidFill>
                <a:hlinkClick r:id="rId6"/>
              </a:rPr>
              <a:t>Justice for Sisters </a:t>
            </a:r>
            <a:endParaRPr sz="1729"/>
          </a:p>
          <a:p>
            <a:pPr indent="0" lvl="0" marL="0" rtl="0" algn="l">
              <a:spcBef>
                <a:spcPts val="1200"/>
              </a:spcBef>
              <a:spcAft>
                <a:spcPts val="0"/>
              </a:spcAft>
              <a:buNone/>
            </a:pPr>
            <a:r>
              <a:t/>
            </a:r>
            <a:endParaRPr sz="1600"/>
          </a:p>
          <a:p>
            <a:pPr indent="0" lvl="0" marL="0" rtl="0" algn="l">
              <a:spcBef>
                <a:spcPts val="1200"/>
              </a:spcBef>
              <a:spcAft>
                <a:spcPts val="1200"/>
              </a:spcAft>
              <a:buNone/>
            </a:pPr>
            <a:r>
              <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962950" y="575950"/>
            <a:ext cx="7758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How to respond?</a:t>
            </a:r>
            <a:endParaRPr/>
          </a:p>
        </p:txBody>
      </p:sp>
      <p:sp>
        <p:nvSpPr>
          <p:cNvPr id="136" name="Google Shape;136;p23"/>
          <p:cNvSpPr txBox="1"/>
          <p:nvPr>
            <p:ph idx="1" type="body"/>
          </p:nvPr>
        </p:nvSpPr>
        <p:spPr>
          <a:xfrm>
            <a:off x="851922" y="1595775"/>
            <a:ext cx="7879800" cy="3002400"/>
          </a:xfrm>
          <a:prstGeom prst="rect">
            <a:avLst/>
          </a:prstGeom>
        </p:spPr>
        <p:txBody>
          <a:bodyPr anchorCtr="0" anchor="t" bIns="91425" lIns="91425" spcFirstLastPara="1" rIns="91425" wrap="square" tIns="91425">
            <a:normAutofit/>
          </a:bodyPr>
          <a:lstStyle/>
          <a:p>
            <a:pPr indent="-330200" lvl="0" marL="457200" rtl="0" algn="l">
              <a:lnSpc>
                <a:spcPct val="105000"/>
              </a:lnSpc>
              <a:spcBef>
                <a:spcPts val="0"/>
              </a:spcBef>
              <a:spcAft>
                <a:spcPts val="0"/>
              </a:spcAft>
              <a:buSzPts val="1600"/>
              <a:buChar char="●"/>
            </a:pPr>
            <a:r>
              <a:rPr lang="en-GB" sz="1600"/>
              <a:t>More coordinated effort among civil society to combat disinformation</a:t>
            </a:r>
            <a:endParaRPr sz="1600"/>
          </a:p>
          <a:p>
            <a:pPr indent="-330200" lvl="1" marL="914400" rtl="0" algn="l">
              <a:lnSpc>
                <a:spcPct val="105000"/>
              </a:lnSpc>
              <a:spcBef>
                <a:spcPts val="0"/>
              </a:spcBef>
              <a:spcAft>
                <a:spcPts val="0"/>
              </a:spcAft>
              <a:buSzPts val="1600"/>
              <a:buChar char="○"/>
            </a:pPr>
            <a:r>
              <a:rPr lang="en-GB" sz="1600"/>
              <a:t>More effort to link narratives to material harm based on data and  </a:t>
            </a:r>
            <a:r>
              <a:rPr lang="en-GB" sz="1600"/>
              <a:t>evidence</a:t>
            </a:r>
            <a:r>
              <a:rPr lang="en-GB" sz="1600"/>
              <a:t> on sexual minorities</a:t>
            </a:r>
            <a:endParaRPr sz="1600"/>
          </a:p>
          <a:p>
            <a:pPr indent="-330200" lvl="0" marL="457200" rtl="0" algn="l">
              <a:lnSpc>
                <a:spcPct val="105000"/>
              </a:lnSpc>
              <a:spcBef>
                <a:spcPts val="0"/>
              </a:spcBef>
              <a:spcAft>
                <a:spcPts val="0"/>
              </a:spcAft>
              <a:buSzPts val="1600"/>
              <a:buChar char="●"/>
            </a:pPr>
            <a:r>
              <a:rPr lang="en-GB" sz="1600"/>
              <a:t>More resources and information to clarify concept of gender and gender equality</a:t>
            </a:r>
            <a:endParaRPr sz="1600"/>
          </a:p>
          <a:p>
            <a:pPr indent="-330200" lvl="0" marL="457200" rtl="0" algn="l">
              <a:lnSpc>
                <a:spcPct val="105000"/>
              </a:lnSpc>
              <a:spcBef>
                <a:spcPts val="0"/>
              </a:spcBef>
              <a:spcAft>
                <a:spcPts val="0"/>
              </a:spcAft>
              <a:buSzPts val="1600"/>
              <a:buChar char="●"/>
            </a:pPr>
            <a:r>
              <a:rPr lang="en-GB" sz="1600"/>
              <a:t>More resources to deconstruct and address gender stereotypes, gender binaries and concept of the family </a:t>
            </a:r>
            <a:endParaRPr sz="1600"/>
          </a:p>
          <a:p>
            <a:pPr indent="-330200" lvl="0" marL="457200" rtl="0" algn="l">
              <a:lnSpc>
                <a:spcPct val="105000"/>
              </a:lnSpc>
              <a:spcBef>
                <a:spcPts val="0"/>
              </a:spcBef>
              <a:spcAft>
                <a:spcPts val="0"/>
              </a:spcAft>
              <a:buSzPts val="1600"/>
              <a:buChar char="●"/>
            </a:pPr>
            <a:r>
              <a:rPr lang="en-GB" sz="1600"/>
              <a:t>Strengthen collection of data on gender ideology for policy making and to address barriers on LGBT persons access to healthcare services, employment and legal gender recognition</a:t>
            </a:r>
            <a:endParaRPr sz="1600"/>
          </a:p>
          <a:p>
            <a:pPr indent="0" lvl="0" marL="0" rtl="0" algn="l">
              <a:lnSpc>
                <a:spcPct val="105000"/>
              </a:lnSpc>
              <a:spcBef>
                <a:spcPts val="1200"/>
              </a:spcBef>
              <a:spcAft>
                <a:spcPts val="1200"/>
              </a:spcAft>
              <a:buNone/>
            </a:pPr>
            <a:r>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ctrTitle"/>
          </p:nvPr>
        </p:nvSpPr>
        <p:spPr>
          <a:xfrm>
            <a:off x="1582800" y="630225"/>
            <a:ext cx="71202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520"/>
              <a:t>Anti-rights sentiments in Malaysia: A study on anti-gender narratives</a:t>
            </a:r>
            <a:endParaRPr sz="2220"/>
          </a:p>
        </p:txBody>
      </p:sp>
      <p:sp>
        <p:nvSpPr>
          <p:cNvPr id="80" name="Google Shape;80;p14"/>
          <p:cNvSpPr txBox="1"/>
          <p:nvPr>
            <p:ph idx="1" type="subTitle"/>
          </p:nvPr>
        </p:nvSpPr>
        <p:spPr>
          <a:xfrm>
            <a:off x="1601576" y="3238450"/>
            <a:ext cx="71202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Umyra Ahmad</a:t>
            </a:r>
            <a:endParaRPr/>
          </a:p>
        </p:txBody>
      </p:sp>
      <p:sp>
        <p:nvSpPr>
          <p:cNvPr id="81" name="Google Shape;81;p14"/>
          <p:cNvSpPr txBox="1"/>
          <p:nvPr/>
        </p:nvSpPr>
        <p:spPr>
          <a:xfrm>
            <a:off x="0" y="2043545"/>
            <a:ext cx="9144000" cy="463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Lato"/>
              <a:buChar char="●"/>
            </a:pPr>
            <a:r>
              <a:t/>
            </a:r>
            <a:endParaRPr sz="1800">
              <a:solidFill>
                <a:schemeClr val="dk2"/>
              </a:solidFill>
              <a:latin typeface="Lato"/>
              <a:ea typeface="Lato"/>
              <a:cs typeface="Lato"/>
              <a:sym typeface="Lato"/>
            </a:endParaRPr>
          </a:p>
        </p:txBody>
      </p:sp>
      <p:sp>
        <p:nvSpPr>
          <p:cNvPr id="82" name="Google Shape;82;p14"/>
          <p:cNvSpPr txBox="1"/>
          <p:nvPr/>
        </p:nvSpPr>
        <p:spPr>
          <a:xfrm>
            <a:off x="0" y="2038927"/>
            <a:ext cx="9144000" cy="4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590925" y="432350"/>
            <a:ext cx="8130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solidFill>
                  <a:schemeClr val="accent1"/>
                </a:solidFill>
              </a:rPr>
              <a:t>A</a:t>
            </a:r>
            <a:r>
              <a:rPr lang="en-GB">
                <a:solidFill>
                  <a:schemeClr val="accent1"/>
                </a:solidFill>
              </a:rPr>
              <a:t>nti-rights &amp; anti-gender</a:t>
            </a:r>
            <a:endParaRPr>
              <a:solidFill>
                <a:schemeClr val="accent1"/>
              </a:solidFill>
            </a:endParaRPr>
          </a:p>
          <a:p>
            <a:pPr indent="0" lvl="0" marL="0" rtl="0" algn="l">
              <a:spcBef>
                <a:spcPts val="0"/>
              </a:spcBef>
              <a:spcAft>
                <a:spcPts val="0"/>
              </a:spcAft>
              <a:buNone/>
            </a:pPr>
            <a:r>
              <a:t/>
            </a:r>
            <a:endParaRPr>
              <a:solidFill>
                <a:schemeClr val="accent1"/>
              </a:solidFill>
            </a:endParaRPr>
          </a:p>
        </p:txBody>
      </p:sp>
      <p:sp>
        <p:nvSpPr>
          <p:cNvPr id="88" name="Google Shape;88;p15"/>
          <p:cNvSpPr txBox="1"/>
          <p:nvPr>
            <p:ph idx="1" type="body"/>
          </p:nvPr>
        </p:nvSpPr>
        <p:spPr>
          <a:xfrm>
            <a:off x="639175" y="1070550"/>
            <a:ext cx="8358900" cy="353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a:t>
            </a:r>
            <a:r>
              <a:rPr b="1" lang="en-GB" sz="1400">
                <a:solidFill>
                  <a:srgbClr val="FF0000"/>
                </a:solidFill>
              </a:rPr>
              <a:t>Gender </a:t>
            </a:r>
            <a:r>
              <a:rPr b="1" lang="en-GB" sz="1400">
                <a:solidFill>
                  <a:srgbClr val="FF0000"/>
                </a:solidFill>
              </a:rPr>
              <a:t>ideology</a:t>
            </a:r>
            <a:r>
              <a:rPr lang="en-GB" sz="1400"/>
              <a:t>” a narrative used by conservative actor to target marginalized communities, especially LGBT persons, LGBT and women human rights defenders.</a:t>
            </a:r>
            <a:endParaRPr sz="1400"/>
          </a:p>
          <a:p>
            <a:pPr indent="0" lvl="0" marL="0" rtl="0" algn="l">
              <a:spcBef>
                <a:spcPts val="1200"/>
              </a:spcBef>
              <a:spcAft>
                <a:spcPts val="0"/>
              </a:spcAft>
              <a:buNone/>
            </a:pPr>
            <a:r>
              <a:t/>
            </a:r>
            <a:endParaRPr sz="1400"/>
          </a:p>
          <a:p>
            <a:pPr indent="0" lvl="0" marL="0" rtl="0" algn="l">
              <a:spcBef>
                <a:spcPts val="1200"/>
              </a:spcBef>
              <a:spcAft>
                <a:spcPts val="0"/>
              </a:spcAft>
              <a:buNone/>
            </a:pPr>
            <a:r>
              <a:rPr lang="en-GB" sz="1400"/>
              <a:t>Origin from religious conservative actors in the international human rights system, such as the Vatican</a:t>
            </a:r>
            <a:endParaRPr sz="1400"/>
          </a:p>
          <a:p>
            <a:pPr indent="-317500" lvl="0" marL="457200" rtl="0" algn="l">
              <a:spcBef>
                <a:spcPts val="1200"/>
              </a:spcBef>
              <a:spcAft>
                <a:spcPts val="0"/>
              </a:spcAft>
              <a:buSzPts val="1400"/>
              <a:buChar char="●"/>
            </a:pPr>
            <a:r>
              <a:rPr lang="en-GB" sz="1400"/>
              <a:t>Aim of ‘gender ideology’ narratives: to reinforce gender stereotypes and roles,  and cis heteronormative hierarchy. Roots in patriarchy and used to delegitimize activists and evidence based advocacy demands, and stoke fear</a:t>
            </a:r>
            <a:br>
              <a:rPr lang="en-GB" sz="1400"/>
            </a:br>
            <a:endParaRPr sz="1400"/>
          </a:p>
          <a:p>
            <a:pPr indent="0" lvl="0" marL="457200" rtl="0" algn="l">
              <a:spcBef>
                <a:spcPts val="1200"/>
              </a:spcBef>
              <a:spcAft>
                <a:spcPts val="1200"/>
              </a:spcAft>
              <a:buNone/>
            </a:pPr>
            <a:r>
              <a:rPr lang="en-GB" sz="1400"/>
              <a:t>Source: </a:t>
            </a:r>
            <a:r>
              <a:rPr lang="en-GB" sz="1400" u="sng">
                <a:solidFill>
                  <a:schemeClr val="hlink"/>
                </a:solidFill>
                <a:hlinkClick r:id="rId4"/>
              </a:rPr>
              <a:t>Observatory on the Universality of Rights, Rights at Risk Report</a:t>
            </a:r>
            <a:r>
              <a:rPr lang="en-GB" sz="1400"/>
              <a:t> 2021</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Key Actors</a:t>
            </a:r>
            <a:endParaRPr/>
          </a:p>
        </p:txBody>
      </p:sp>
      <p:sp>
        <p:nvSpPr>
          <p:cNvPr id="94" name="Google Shape;94;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sz="1400"/>
              <a:t>Who are the key actors in Malaysia? </a:t>
            </a:r>
            <a:r>
              <a:rPr lang="en-GB" sz="1400"/>
              <a:t>Federal constitutions interpretation of gender + legal jurisprudence, State bodies: Minister and Deputy Ministers at the Prime Minister’s Department for Religious Affairs, MCMC, ministry of health, Members of parliament, Politicians + political parties , Organisations: religious conservative NGOs such as WAFIQ, Isma, academicians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740925" y="575950"/>
            <a:ext cx="7980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T</a:t>
            </a:r>
            <a:r>
              <a:rPr lang="en-GB">
                <a:solidFill>
                  <a:schemeClr val="accent1"/>
                </a:solidFill>
              </a:rPr>
              <a:t>actics &amp; Strategies in Malaysia</a:t>
            </a:r>
            <a:endParaRPr/>
          </a:p>
        </p:txBody>
      </p:sp>
      <p:sp>
        <p:nvSpPr>
          <p:cNvPr id="100" name="Google Shape;100;p17"/>
          <p:cNvSpPr txBox="1"/>
          <p:nvPr>
            <p:ph idx="1" type="body"/>
          </p:nvPr>
        </p:nvSpPr>
        <p:spPr>
          <a:xfrm>
            <a:off x="643175" y="1211350"/>
            <a:ext cx="8211300" cy="3769500"/>
          </a:xfrm>
          <a:prstGeom prst="rect">
            <a:avLst/>
          </a:prstGeom>
        </p:spPr>
        <p:txBody>
          <a:bodyPr anchorCtr="0" anchor="t" bIns="91425" lIns="91425" spcFirstLastPara="1" rIns="91425" wrap="square" tIns="91425">
            <a:normAutofit lnSpcReduction="20000"/>
          </a:bodyPr>
          <a:lstStyle/>
          <a:p>
            <a:pPr indent="-330200" lvl="0" marL="457200" rtl="0" algn="l">
              <a:spcBef>
                <a:spcPts val="0"/>
              </a:spcBef>
              <a:spcAft>
                <a:spcPts val="0"/>
              </a:spcAft>
              <a:buSzPts val="1600"/>
              <a:buChar char="●"/>
            </a:pPr>
            <a:r>
              <a:rPr lang="en-GB" sz="1600"/>
              <a:t>Infusing global ‘anti-gender’ </a:t>
            </a:r>
            <a:r>
              <a:rPr b="1" lang="en-GB" sz="1600"/>
              <a:t>narratives</a:t>
            </a:r>
            <a:r>
              <a:rPr lang="en-GB" sz="1600"/>
              <a:t> with local and national religious and social context:</a:t>
            </a:r>
            <a:endParaRPr sz="1600"/>
          </a:p>
          <a:p>
            <a:pPr indent="-330200" lvl="1" marL="914400" rtl="0" algn="l">
              <a:spcBef>
                <a:spcPts val="0"/>
              </a:spcBef>
              <a:spcAft>
                <a:spcPts val="0"/>
              </a:spcAft>
              <a:buSzPts val="1600"/>
              <a:buChar char="○"/>
            </a:pPr>
            <a:r>
              <a:rPr lang="en-GB" sz="1600"/>
              <a:t>Promotion of the “natural state” and “ return to the right path,” to reinforce around gender roles and gender binaries</a:t>
            </a:r>
            <a:endParaRPr sz="1600"/>
          </a:p>
          <a:p>
            <a:pPr indent="-330200" lvl="1" marL="914400" rtl="0" algn="l">
              <a:spcBef>
                <a:spcPts val="0"/>
              </a:spcBef>
              <a:spcAft>
                <a:spcPts val="0"/>
              </a:spcAft>
              <a:buSzPts val="1600"/>
              <a:buChar char="○"/>
            </a:pPr>
            <a:r>
              <a:rPr lang="en-GB" sz="1600"/>
              <a:t>Imposition of “Western values” vs Asian values &amp; Islamic values</a:t>
            </a:r>
            <a:endParaRPr sz="1600"/>
          </a:p>
          <a:p>
            <a:pPr indent="-330200" lvl="1" marL="914400" rtl="0" algn="l">
              <a:spcBef>
                <a:spcPts val="0"/>
              </a:spcBef>
              <a:spcAft>
                <a:spcPts val="0"/>
              </a:spcAft>
              <a:buSzPts val="1600"/>
              <a:buChar char="○"/>
            </a:pPr>
            <a:r>
              <a:rPr lang="en-GB" sz="1600"/>
              <a:t>“Protection of the family”: demographic control for political gains</a:t>
            </a:r>
            <a:endParaRPr sz="1600"/>
          </a:p>
          <a:p>
            <a:pPr indent="-330200" lvl="0" marL="457200" rtl="0" algn="l">
              <a:spcBef>
                <a:spcPts val="0"/>
              </a:spcBef>
              <a:spcAft>
                <a:spcPts val="0"/>
              </a:spcAft>
              <a:buSzPts val="1600"/>
              <a:buChar char="●"/>
            </a:pPr>
            <a:r>
              <a:rPr b="1" lang="en-GB" sz="1600"/>
              <a:t>Disinformation</a:t>
            </a:r>
            <a:r>
              <a:rPr lang="en-GB" sz="1600"/>
              <a:t> targeting LGBT persons </a:t>
            </a:r>
            <a:endParaRPr sz="1600"/>
          </a:p>
          <a:p>
            <a:pPr indent="-330200" lvl="1" marL="914400" rtl="0" algn="l">
              <a:spcBef>
                <a:spcPts val="0"/>
              </a:spcBef>
              <a:spcAft>
                <a:spcPts val="0"/>
              </a:spcAft>
              <a:buSzPts val="1600"/>
              <a:buChar char="○"/>
            </a:pPr>
            <a:r>
              <a:rPr lang="en-GB" sz="1600"/>
              <a:t>By politicians, state </a:t>
            </a:r>
            <a:r>
              <a:rPr lang="en-GB" sz="1600"/>
              <a:t>religious</a:t>
            </a:r>
            <a:r>
              <a:rPr lang="en-GB" sz="1600"/>
              <a:t> departments. Spread through mainstream media, social media, entertainment</a:t>
            </a:r>
            <a:endParaRPr sz="1600"/>
          </a:p>
          <a:p>
            <a:pPr indent="-330200" lvl="1" marL="914400" rtl="0" algn="l">
              <a:spcBef>
                <a:spcPts val="0"/>
              </a:spcBef>
              <a:spcAft>
                <a:spcPts val="0"/>
              </a:spcAft>
              <a:buSzPts val="1600"/>
              <a:buChar char="○"/>
            </a:pPr>
            <a:r>
              <a:rPr lang="en-GB" sz="1600"/>
              <a:t>Narratives include: Pathologization and demonization of LGBT persons (LGBT persons as mentally ill, cause of HIV, MPOX), </a:t>
            </a:r>
            <a:r>
              <a:rPr lang="en-GB" sz="1600"/>
              <a:t>LGBT persons can be corrected or return to the ‘right path’</a:t>
            </a:r>
            <a:endParaRPr sz="1600"/>
          </a:p>
          <a:p>
            <a:pPr indent="-330200" lvl="0" marL="457200" rtl="0" algn="l">
              <a:spcBef>
                <a:spcPts val="0"/>
              </a:spcBef>
              <a:spcAft>
                <a:spcPts val="0"/>
              </a:spcAft>
              <a:buSzPts val="1600"/>
              <a:buChar char="●"/>
            </a:pPr>
            <a:r>
              <a:rPr b="1" lang="en-GB" sz="1600"/>
              <a:t>Policing morality and expression </a:t>
            </a:r>
            <a:r>
              <a:rPr lang="en-GB" sz="1600"/>
              <a:t>to ensure strict adherence to strict gender norms</a:t>
            </a:r>
            <a:endParaRPr sz="1600"/>
          </a:p>
          <a:p>
            <a:pPr indent="0" lvl="0" marL="457200" rtl="0" algn="l">
              <a:spcBef>
                <a:spcPts val="1200"/>
              </a:spcBef>
              <a:spcAft>
                <a:spcPts val="1200"/>
              </a:spcAft>
              <a:buNone/>
            </a:pPr>
            <a:r>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740925" y="575950"/>
            <a:ext cx="7980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Tactics &amp; Strategies in Malaysia</a:t>
            </a:r>
            <a:endParaRPr/>
          </a:p>
        </p:txBody>
      </p:sp>
      <p:sp>
        <p:nvSpPr>
          <p:cNvPr id="106" name="Google Shape;106;p18"/>
          <p:cNvSpPr txBox="1"/>
          <p:nvPr>
            <p:ph idx="1" type="body"/>
          </p:nvPr>
        </p:nvSpPr>
        <p:spPr>
          <a:xfrm>
            <a:off x="643175" y="633725"/>
            <a:ext cx="8211300" cy="434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600"/>
          </a:p>
          <a:p>
            <a:pPr indent="-330200" lvl="0" marL="457200" rtl="0" algn="l">
              <a:spcBef>
                <a:spcPts val="1200"/>
              </a:spcBef>
              <a:spcAft>
                <a:spcPts val="0"/>
              </a:spcAft>
              <a:buSzPts val="1600"/>
              <a:buChar char="●"/>
            </a:pPr>
            <a:r>
              <a:rPr b="1" lang="en-GB" sz="1600"/>
              <a:t>Advocacy of conservative NGOs </a:t>
            </a:r>
            <a:r>
              <a:rPr lang="en-GB" sz="1600"/>
              <a:t>that misuse and co-opt of human rights framework, language and processes</a:t>
            </a:r>
            <a:endParaRPr sz="1600"/>
          </a:p>
          <a:p>
            <a:pPr indent="-330200" lvl="1" marL="914400" rtl="0" algn="l">
              <a:spcBef>
                <a:spcPts val="0"/>
              </a:spcBef>
              <a:spcAft>
                <a:spcPts val="0"/>
              </a:spcAft>
              <a:buSzPts val="1600"/>
              <a:buChar char="○"/>
            </a:pPr>
            <a:r>
              <a:rPr lang="en-GB" sz="1600"/>
              <a:t>Proliferation of conservative NGOs whose main aim is to counter progressive movements and ‘liberalism’</a:t>
            </a:r>
            <a:endParaRPr sz="1600"/>
          </a:p>
          <a:p>
            <a:pPr indent="-330200" lvl="1" marL="914400" rtl="0" algn="l">
              <a:spcBef>
                <a:spcPts val="0"/>
              </a:spcBef>
              <a:spcAft>
                <a:spcPts val="0"/>
              </a:spcAft>
              <a:buSzPts val="1600"/>
              <a:buChar char="○"/>
            </a:pPr>
            <a:r>
              <a:rPr lang="en-GB" sz="1600"/>
              <a:t>Uses a mix of discursive regressive Quranic interpretation and misuse human rights framework to reinforce gender roles and gender binaries: </a:t>
            </a:r>
            <a:endParaRPr sz="1600"/>
          </a:p>
          <a:p>
            <a:pPr indent="-330200" lvl="2" marL="1371600" rtl="0" algn="l">
              <a:spcBef>
                <a:spcPts val="0"/>
              </a:spcBef>
              <a:spcAft>
                <a:spcPts val="0"/>
              </a:spcAft>
              <a:buSzPts val="1600"/>
              <a:buChar char="■"/>
            </a:pPr>
            <a:r>
              <a:rPr lang="en-GB" sz="1600"/>
              <a:t>“Freedom of religion and belief’ used to justify conversion practices</a:t>
            </a:r>
            <a:endParaRPr sz="1600"/>
          </a:p>
          <a:p>
            <a:pPr indent="-330200" lvl="2" marL="1371600" rtl="0" algn="l">
              <a:spcBef>
                <a:spcPts val="0"/>
              </a:spcBef>
              <a:spcAft>
                <a:spcPts val="0"/>
              </a:spcAft>
              <a:buSzPts val="1600"/>
              <a:buChar char="■"/>
            </a:pPr>
            <a:r>
              <a:rPr lang="en-GB" sz="1600"/>
              <a:t>‘Women’s rights’ to reinforce role of women in the family and “home maker”</a:t>
            </a:r>
            <a:endParaRPr sz="1600"/>
          </a:p>
          <a:p>
            <a:pPr indent="-330200" lvl="1" marL="914400" rtl="0" algn="l">
              <a:spcBef>
                <a:spcPts val="0"/>
              </a:spcBef>
              <a:spcAft>
                <a:spcPts val="0"/>
              </a:spcAft>
              <a:buSzPts val="1600"/>
              <a:buChar char="○"/>
            </a:pPr>
            <a:r>
              <a:rPr lang="en-GB" sz="1600" u="sng">
                <a:solidFill>
                  <a:schemeClr val="hlink"/>
                </a:solidFill>
                <a:hlinkClick r:id="rId3"/>
              </a:rPr>
              <a:t>Submits reports</a:t>
            </a:r>
            <a:r>
              <a:rPr lang="en-GB" sz="1600"/>
              <a:t> to the United Nations such as UPR &amp; CEDAW</a:t>
            </a:r>
            <a:endParaRPr sz="1600"/>
          </a:p>
          <a:p>
            <a:pPr indent="-330200" lvl="1" marL="914400" rtl="0" algn="l">
              <a:spcBef>
                <a:spcPts val="0"/>
              </a:spcBef>
              <a:spcAft>
                <a:spcPts val="0"/>
              </a:spcAft>
              <a:buSzPts val="1600"/>
              <a:buChar char="○"/>
            </a:pPr>
            <a:r>
              <a:rPr lang="en-GB" sz="1600"/>
              <a:t>Gaps on exact funding information (maybe others could share as well)</a:t>
            </a:r>
            <a:endParaRPr sz="1600"/>
          </a:p>
          <a:p>
            <a:pPr indent="0" lvl="0" marL="457200" rtl="0" algn="l">
              <a:spcBef>
                <a:spcPts val="1200"/>
              </a:spcBef>
              <a:spcAft>
                <a:spcPts val="1200"/>
              </a:spcAft>
              <a:buNone/>
            </a:pPr>
            <a: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9"/>
          <p:cNvPicPr preferRelativeResize="0"/>
          <p:nvPr/>
        </p:nvPicPr>
        <p:blipFill>
          <a:blip r:embed="rId3">
            <a:alphaModFix/>
          </a:blip>
          <a:stretch>
            <a:fillRect/>
          </a:stretch>
        </p:blipFill>
        <p:spPr>
          <a:xfrm>
            <a:off x="202450" y="469325"/>
            <a:ext cx="4488700" cy="3750649"/>
          </a:xfrm>
          <a:prstGeom prst="rect">
            <a:avLst/>
          </a:prstGeom>
          <a:noFill/>
          <a:ln>
            <a:noFill/>
          </a:ln>
        </p:spPr>
      </p:pic>
      <p:pic>
        <p:nvPicPr>
          <p:cNvPr id="112" name="Google Shape;112;p19"/>
          <p:cNvPicPr preferRelativeResize="0"/>
          <p:nvPr/>
        </p:nvPicPr>
        <p:blipFill>
          <a:blip r:embed="rId4">
            <a:alphaModFix/>
          </a:blip>
          <a:stretch>
            <a:fillRect/>
          </a:stretch>
        </p:blipFill>
        <p:spPr>
          <a:xfrm>
            <a:off x="4691150" y="1599575"/>
            <a:ext cx="4452850" cy="1676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0"/>
          <p:cNvPicPr preferRelativeResize="0"/>
          <p:nvPr/>
        </p:nvPicPr>
        <p:blipFill>
          <a:blip r:embed="rId3">
            <a:alphaModFix/>
          </a:blip>
          <a:stretch>
            <a:fillRect/>
          </a:stretch>
        </p:blipFill>
        <p:spPr>
          <a:xfrm>
            <a:off x="623300" y="2464063"/>
            <a:ext cx="4290002" cy="2363250"/>
          </a:xfrm>
          <a:prstGeom prst="rect">
            <a:avLst/>
          </a:prstGeom>
          <a:noFill/>
          <a:ln>
            <a:noFill/>
          </a:ln>
        </p:spPr>
      </p:pic>
      <p:pic>
        <p:nvPicPr>
          <p:cNvPr id="118" name="Google Shape;118;p20"/>
          <p:cNvPicPr preferRelativeResize="0"/>
          <p:nvPr/>
        </p:nvPicPr>
        <p:blipFill>
          <a:blip r:embed="rId4">
            <a:alphaModFix/>
          </a:blip>
          <a:stretch>
            <a:fillRect/>
          </a:stretch>
        </p:blipFill>
        <p:spPr>
          <a:xfrm>
            <a:off x="546700" y="316213"/>
            <a:ext cx="4220901" cy="2147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851925" y="575950"/>
            <a:ext cx="7869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I</a:t>
            </a:r>
            <a:r>
              <a:rPr lang="en-GB">
                <a:solidFill>
                  <a:schemeClr val="accent1"/>
                </a:solidFill>
              </a:rPr>
              <a:t>mpacts</a:t>
            </a:r>
            <a:endParaRPr/>
          </a:p>
        </p:txBody>
      </p:sp>
      <p:sp>
        <p:nvSpPr>
          <p:cNvPr id="124" name="Google Shape;124;p21"/>
          <p:cNvSpPr txBox="1"/>
          <p:nvPr>
            <p:ph idx="1" type="body"/>
          </p:nvPr>
        </p:nvSpPr>
        <p:spPr>
          <a:xfrm>
            <a:off x="669175" y="881750"/>
            <a:ext cx="8062500" cy="4086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sz="1600"/>
          </a:p>
          <a:p>
            <a:pPr indent="0" lvl="0" marL="0" rtl="0" algn="l">
              <a:spcBef>
                <a:spcPts val="1200"/>
              </a:spcBef>
              <a:spcAft>
                <a:spcPts val="0"/>
              </a:spcAft>
              <a:buNone/>
            </a:pPr>
            <a:r>
              <a:rPr lang="en-GB" sz="1600"/>
              <a:t>Increased in online gender based violence against persons with diverse SOGIESC</a:t>
            </a:r>
            <a:br>
              <a:rPr lang="en-GB" sz="1600"/>
            </a:br>
            <a:endParaRPr b="1" sz="1600"/>
          </a:p>
          <a:p>
            <a:pPr indent="-322580" lvl="0" marL="457200" rtl="0" algn="l">
              <a:spcBef>
                <a:spcPts val="1200"/>
              </a:spcBef>
              <a:spcAft>
                <a:spcPts val="0"/>
              </a:spcAft>
              <a:buSzPct val="100000"/>
              <a:buChar char="●"/>
            </a:pPr>
            <a:r>
              <a:rPr b="1" lang="en-GB" sz="1600"/>
              <a:t>Hate speech &amp; death threats: In 2022, </a:t>
            </a:r>
            <a:r>
              <a:rPr lang="en-GB" sz="1600" u="sng">
                <a:solidFill>
                  <a:schemeClr val="hlink"/>
                </a:solidFill>
                <a:hlinkClick r:id="rId3"/>
              </a:rPr>
              <a:t>Centre for Independent </a:t>
            </a:r>
            <a:r>
              <a:rPr lang="en-GB" sz="1600" u="sng">
                <a:solidFill>
                  <a:schemeClr val="hlink"/>
                </a:solidFill>
                <a:hlinkClick r:id="rId4"/>
              </a:rPr>
              <a:t>Journalism</a:t>
            </a:r>
            <a:r>
              <a:rPr lang="en-GB" sz="1600" u="sng">
                <a:solidFill>
                  <a:schemeClr val="hlink"/>
                </a:solidFill>
                <a:hlinkClick r:id="rId5"/>
              </a:rPr>
              <a:t> &amp; Justice for Sisters</a:t>
            </a:r>
            <a:r>
              <a:rPr lang="en-GB" sz="1600"/>
              <a:t> </a:t>
            </a:r>
            <a:r>
              <a:rPr b="1" lang="en-GB" sz="1600"/>
              <a:t>Election hate speech monitoring</a:t>
            </a:r>
            <a:r>
              <a:rPr lang="en-GB" sz="1600"/>
              <a:t> found offensive speech related to gender and sexual orientation was 3 times higher than religion- and race-related offensive speech.</a:t>
            </a:r>
            <a:endParaRPr sz="1600"/>
          </a:p>
          <a:p>
            <a:pPr indent="-322580" lvl="0" marL="457200" rtl="0" algn="l">
              <a:spcBef>
                <a:spcPts val="0"/>
              </a:spcBef>
              <a:spcAft>
                <a:spcPts val="0"/>
              </a:spcAft>
              <a:buSzPct val="100000"/>
              <a:buChar char="●"/>
            </a:pPr>
            <a:r>
              <a:rPr b="1" lang="en-GB" sz="1600"/>
              <a:t>Doxxing, with no </a:t>
            </a:r>
            <a:r>
              <a:rPr b="1" lang="en-GB" sz="1600"/>
              <a:t>accountability</a:t>
            </a:r>
            <a:r>
              <a:rPr b="1" lang="en-GB" sz="1600"/>
              <a:t> of perpetrators</a:t>
            </a:r>
            <a:endParaRPr b="1" sz="1600"/>
          </a:p>
          <a:p>
            <a:pPr indent="-322580" lvl="1" marL="914400" rtl="0" algn="l">
              <a:spcBef>
                <a:spcPts val="0"/>
              </a:spcBef>
              <a:spcAft>
                <a:spcPts val="0"/>
              </a:spcAft>
              <a:buSzPct val="100000"/>
              <a:buChar char="○"/>
            </a:pPr>
            <a:r>
              <a:rPr lang="en-GB" sz="1600"/>
              <a:t>In 2022, the identity, personal details and employment history of a  transmasculine person who was performing umrah in male prayer garb or ihram in Mekah was</a:t>
            </a:r>
            <a:r>
              <a:rPr lang="en-GB" sz="1600" u="sng">
                <a:solidFill>
                  <a:schemeClr val="hlink"/>
                </a:solidFill>
                <a:hlinkClick r:id="rId6"/>
              </a:rPr>
              <a:t> exposed by Harian Metro</a:t>
            </a:r>
            <a:endParaRPr sz="1600"/>
          </a:p>
          <a:p>
            <a:pPr indent="-322580" lvl="1" marL="914400" rtl="0" algn="l">
              <a:spcBef>
                <a:spcPts val="0"/>
              </a:spcBef>
              <a:spcAft>
                <a:spcPts val="0"/>
              </a:spcAft>
              <a:buSzPct val="100000"/>
              <a:buChar char="○"/>
            </a:pPr>
            <a:r>
              <a:rPr lang="en-GB" sz="1600"/>
              <a:t>Federal Territory Mufti’s Office</a:t>
            </a:r>
            <a:r>
              <a:rPr lang="en-GB" sz="1600" u="sng">
                <a:solidFill>
                  <a:schemeClr val="hlink"/>
                </a:solidFill>
                <a:hlinkClick r:id="rId7"/>
              </a:rPr>
              <a:t> released details of the birth certificate of Nur Sajat</a:t>
            </a:r>
            <a:r>
              <a:rPr lang="en-GB" sz="1600"/>
              <a:t>, to the mainstream media, which they had allegedly obtained from the National Registration Department.</a:t>
            </a:r>
            <a:endParaRPr sz="1600"/>
          </a:p>
          <a:p>
            <a:pPr indent="0" lvl="0" marL="0" rtl="0" algn="l">
              <a:spcBef>
                <a:spcPts val="1200"/>
              </a:spcBef>
              <a:spcAft>
                <a:spcPts val="0"/>
              </a:spcAft>
              <a:buClr>
                <a:schemeClr val="dk2"/>
              </a:buClr>
              <a:buSzPct val="68750"/>
              <a:buFont typeface="Arial"/>
              <a:buNone/>
            </a:pPr>
            <a:r>
              <a:rPr lang="en-GB" sz="1600"/>
              <a:t>Reference: </a:t>
            </a:r>
            <a:r>
              <a:rPr lang="en-GB" sz="1600" u="sng">
                <a:solidFill>
                  <a:schemeClr val="hlink"/>
                </a:solidFill>
                <a:hlinkClick r:id="rId8"/>
              </a:rPr>
              <a:t>ICJ, Silenced but not Silent</a:t>
            </a:r>
            <a:endParaRPr sz="1600"/>
          </a:p>
          <a:p>
            <a:pPr indent="0" lvl="0" marL="0" rtl="0" algn="l">
              <a:spcBef>
                <a:spcPts val="1200"/>
              </a:spcBef>
              <a:spcAft>
                <a:spcPts val="1200"/>
              </a:spcAft>
              <a:buNone/>
            </a:pPr>
            <a:r>
              <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