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Slab"/>
      <p:regular r:id="rId17"/>
      <p:bold r:id="rId18"/>
    </p:embeddedFont>
    <p:embeddedFont>
      <p:font typeface="Montserrat"/>
      <p:regular r:id="rId19"/>
      <p:bold r:id="rId20"/>
      <p:italic r:id="rId21"/>
      <p:boldItalic r:id="rId22"/>
    </p:embeddedFont>
    <p:embeddedFont>
      <p:font typeface="Kalam"/>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24" Type="http://schemas.openxmlformats.org/officeDocument/2006/relationships/font" Target="fonts/Kalam-bold.fntdata"/><Relationship Id="rId12" Type="http://schemas.openxmlformats.org/officeDocument/2006/relationships/slide" Target="slides/slide8.xml"/><Relationship Id="rId23" Type="http://schemas.openxmlformats.org/officeDocument/2006/relationships/font" Target="fonts/Kala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font" Target="fonts/RobotoSlab-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orn.org/blog/youth-continue-sharing-sg-csam/" TargetMode="External"/><Relationship Id="rId3" Type="http://schemas.openxmlformats.org/officeDocument/2006/relationships/hyperlink" Target="https://www.thorn.org/blog/the-growing-threat-of-sextortion/" TargetMode="External"/><Relationship Id="rId4" Type="http://schemas.openxmlformats.org/officeDocument/2006/relationships/hyperlink" Target="https://www.thorn.org/blog/the-growing-threat-of-sextortion/" TargetMode="External"/><Relationship Id="rId5" Type="http://schemas.openxmlformats.org/officeDocument/2006/relationships/hyperlink" Target="https://www.stopsextortion.com/" TargetMode="External"/><Relationship Id="rId6" Type="http://schemas.openxmlformats.org/officeDocument/2006/relationships/hyperlink" Target="https://www.stopsextortion.co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orn.org/blog/online-grooming-what-it-is-how-it-happens-and-how-to-defend-childr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url?sa=t&amp;source=web&amp;rct=j&amp;opi=89978449&amp;url=https://www.malaymail.com/news/malaysia/2024/08/10/no-social-media-for-you-kids-fahmi-says-new-rules-will-protect-minors-curb-paedophilia-online/146583&amp;ved=2ahUKEwip2r-h95mMAxUbRmwGHS_PNDkQFnoECCgQAQ&amp;usg=AOvVaw0BK113fXariTQIMxp6a4X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e541e57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e541e57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solidFill>
                  <a:schemeClr val="dk1"/>
                </a:solidFill>
              </a:rPr>
              <a:t>Thank you INITIATE.MY for coordinating the Knowledge Hub for the benefit of all parties involved. I am Fir, representing Monsters Among Us or MAU. We are a youth-led organisation founded in 2017 that focuses on the promotion of child rights through a gender based and child participatory lens. Our staple projects include My Body My Rules, a comprehensive sexuality education programme for teenagers and Lapor Predator, an initiative to prevent and address online child sexual exploitation and abuse.</a:t>
            </a:r>
            <a:endParaRPr>
              <a:solidFill>
                <a:schemeClr val="dk1"/>
              </a:solidFill>
            </a:endParaRPr>
          </a:p>
          <a:p>
            <a:pPr indent="-317500" lvl="0" marL="457200" rtl="0" algn="l">
              <a:lnSpc>
                <a:spcPct val="115000"/>
              </a:lnSpc>
              <a:spcBef>
                <a:spcPts val="0"/>
              </a:spcBef>
              <a:spcAft>
                <a:spcPts val="0"/>
              </a:spcAft>
              <a:buSzPts val="1400"/>
              <a:buChar char="-"/>
            </a:pPr>
            <a:r>
              <a:t/>
            </a:r>
            <a:endParaRPr>
              <a:solidFill>
                <a:schemeClr val="dk1"/>
              </a:solidFill>
            </a:endParaRPr>
          </a:p>
          <a:p>
            <a:pPr indent="-317500" lvl="0" marL="457200" rtl="0" algn="l">
              <a:lnSpc>
                <a:spcPct val="115000"/>
              </a:lnSpc>
              <a:spcBef>
                <a:spcPts val="0"/>
              </a:spcBef>
              <a:spcAft>
                <a:spcPts val="0"/>
              </a:spcAft>
              <a:buSzPts val="1400"/>
              <a:buChar char="-"/>
            </a:pPr>
            <a:r>
              <a:rPr lang="en">
                <a:solidFill>
                  <a:schemeClr val="dk1"/>
                </a:solidFill>
              </a:rPr>
              <a:t>My role here today is to shed some light on what is considered a hidden public health emergency by many experts and organisations around the world, online child sexual exploitation and abuse or OCSEA.</a:t>
            </a:r>
            <a:endParaRPr>
              <a:solidFill>
                <a:schemeClr val="dk1"/>
              </a:solidFill>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6cd2e017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6cd2e01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POINT 1 &amp;  2 </a:t>
            </a:r>
            <a:endParaRPr>
              <a:solidFill>
                <a:schemeClr val="dk1"/>
              </a:solidFill>
            </a:endParaRPr>
          </a:p>
          <a:p>
            <a:pPr indent="-298450" lvl="0" marL="457200" rtl="0" algn="l">
              <a:lnSpc>
                <a:spcPct val="100000"/>
              </a:lnSpc>
              <a:spcBef>
                <a:spcPts val="1600"/>
              </a:spcBef>
              <a:spcAft>
                <a:spcPts val="0"/>
              </a:spcAft>
              <a:buClr>
                <a:schemeClr val="dk1"/>
              </a:buClr>
              <a:buSzPts val="1100"/>
              <a:buChar char="●"/>
            </a:pPr>
            <a:r>
              <a:rPr lang="en">
                <a:solidFill>
                  <a:schemeClr val="dk1"/>
                </a:solidFill>
              </a:rPr>
              <a:t>We may not solutions at this point but we stand by children and young people’s demands for a digital space that works for them. They want platforms that:-</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Empower users by providing them greater control of their safety and experiences in the digital environment;</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Provide clear guidance and rules that are easy to comprehend;</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Provide users with safety features and tools;</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Impose sanctions and consequences in case there is a violation of the rules of the site; and</a:t>
            </a:r>
            <a:endParaRPr>
              <a:solidFill>
                <a:schemeClr val="dk1"/>
              </a:solidFill>
            </a:endParaRPr>
          </a:p>
          <a:p>
            <a:pPr indent="-298450" lvl="1" marL="914400" rtl="0" algn="l">
              <a:lnSpc>
                <a:spcPct val="100000"/>
              </a:lnSpc>
              <a:spcBef>
                <a:spcPts val="0"/>
              </a:spcBef>
              <a:spcAft>
                <a:spcPts val="0"/>
              </a:spcAft>
              <a:buClr>
                <a:schemeClr val="dk1"/>
              </a:buClr>
              <a:buSzPts val="1100"/>
              <a:buAutoNum type="alphaLcPeriod"/>
            </a:pPr>
            <a:r>
              <a:rPr lang="en">
                <a:solidFill>
                  <a:schemeClr val="dk1"/>
                </a:solidFill>
              </a:rPr>
              <a:t>Use filtering technology and scanning to ensure user safety is upheld on the site and that users are not exposed to sensitive or inappropriate content.</a:t>
            </a:r>
            <a:endParaRPr>
              <a:solidFill>
                <a:schemeClr val="dk1"/>
              </a:solidFill>
            </a:endParaRPr>
          </a:p>
          <a:p>
            <a:pPr indent="0" lvl="0" marL="0" rtl="0" algn="l">
              <a:lnSpc>
                <a:spcPct val="100000"/>
              </a:lnSpc>
              <a:spcBef>
                <a:spcPts val="1600"/>
              </a:spcBef>
              <a:spcAft>
                <a:spcPts val="0"/>
              </a:spcAft>
              <a:buNone/>
            </a:pPr>
            <a:r>
              <a:rPr lang="en">
                <a:solidFill>
                  <a:schemeClr val="dk1"/>
                </a:solidFill>
              </a:rPr>
              <a:t>POINT 3</a:t>
            </a:r>
            <a:endParaRPr>
              <a:solidFill>
                <a:schemeClr val="dk1"/>
              </a:solidFill>
            </a:endParaRPr>
          </a:p>
          <a:p>
            <a:pPr indent="-298450" lvl="0" marL="457200" rtl="0" algn="l">
              <a:lnSpc>
                <a:spcPct val="100000"/>
              </a:lnSpc>
              <a:spcBef>
                <a:spcPts val="1600"/>
              </a:spcBef>
              <a:spcAft>
                <a:spcPts val="0"/>
              </a:spcAft>
              <a:buClr>
                <a:schemeClr val="dk1"/>
              </a:buClr>
              <a:buSzPts val="1100"/>
              <a:buChar char="●"/>
            </a:pPr>
            <a:r>
              <a:rPr lang="en">
                <a:solidFill>
                  <a:schemeClr val="dk1"/>
                </a:solidFill>
              </a:rPr>
              <a:t>One of the policy action areas is R&amp;D - which does include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highlight>
                  <a:srgbClr val="FFFFFF"/>
                </a:highlight>
              </a:rPr>
              <a:t>Enable access to private companies’ data in the public interest</a:t>
            </a:r>
            <a:endParaRPr>
              <a:solidFill>
                <a:schemeClr val="dk1"/>
              </a:solidFill>
              <a:highlight>
                <a:srgbClr val="FFFFFF"/>
              </a:highlight>
            </a:endParaRPr>
          </a:p>
          <a:p>
            <a:pPr indent="-298450" lvl="1" marL="914400" rtl="0" algn="l">
              <a:lnSpc>
                <a:spcPct val="115000"/>
              </a:lnSpc>
              <a:spcBef>
                <a:spcPts val="0"/>
              </a:spcBef>
              <a:spcAft>
                <a:spcPts val="0"/>
              </a:spcAft>
              <a:buClr>
                <a:schemeClr val="dk1"/>
              </a:buClr>
              <a:buSzPts val="1100"/>
              <a:buAutoNum type="alphaLcPeriod"/>
            </a:pPr>
            <a:r>
              <a:t/>
            </a:r>
            <a:endParaRPr>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250a6a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250a6a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56acc712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56acc712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625d30a84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25d30a84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Thank you INITIATE.MY for coordinating the Knowledge Hub for the benefit of all parties involved. I am Fir, representing Monsters Among Us or MAU. We are a youth-led organisation founded in 2017 that focuses on the promotion of child rights through a gender based and child participatory lens. Our staple projects include My Body My Rules, a comprehensive sexuality education programme for teenagers and Lapor Predator, an initiative to prevent and address online child sexual exploitation and abuse.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My role here today is to shed some light on what is considered a hidden public health emergency by many experts and organisations around the world, online child sexual exploitation and abuse or OCSEA.</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250a6a7b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250a6a7b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1</a:t>
            </a:r>
            <a:endParaRPr/>
          </a:p>
          <a:p>
            <a:pPr indent="-317500" lvl="0" marL="457200" rtl="0" algn="l">
              <a:spcBef>
                <a:spcPts val="0"/>
              </a:spcBef>
              <a:spcAft>
                <a:spcPts val="0"/>
              </a:spcAft>
              <a:buSzPts val="1400"/>
              <a:buChar char="●"/>
            </a:pPr>
            <a:r>
              <a:rPr lang="en"/>
              <a:t>Risk of tech abuse is still going to be present, with or without the general elections. However we see GE as an </a:t>
            </a:r>
            <a:r>
              <a:rPr b="1" lang="en"/>
              <a:t>opportunity</a:t>
            </a:r>
            <a:r>
              <a:rPr lang="en"/>
              <a:t> to advocate for meaningful change, spearheaded by decision makers of the country alongside tech industries for the best interest of the child</a:t>
            </a:r>
            <a:endParaRPr/>
          </a:p>
          <a:p>
            <a:pPr indent="-317500" lvl="0" marL="457200" rtl="0" algn="l">
              <a:spcBef>
                <a:spcPts val="0"/>
              </a:spcBef>
              <a:spcAft>
                <a:spcPts val="0"/>
              </a:spcAft>
              <a:buSzPts val="1400"/>
              <a:buChar char="●"/>
            </a:pPr>
            <a:r>
              <a:rPr lang="en"/>
              <a:t>The recently passed Online Safety Bill was evidence that there was limited expertise and capacity to have a united front. The clash between right to privacy, data protection, freedom of expression and child rights arose as though prioritising the best interest of the child will diminish the other rights. </a:t>
            </a:r>
            <a:endParaRPr/>
          </a:p>
          <a:p>
            <a:pPr indent="-317500" lvl="0" marL="457200" rtl="0" algn="l">
              <a:spcBef>
                <a:spcPts val="0"/>
              </a:spcBef>
              <a:spcAft>
                <a:spcPts val="0"/>
              </a:spcAft>
              <a:buSzPts val="1400"/>
              <a:buChar char="●"/>
            </a:pPr>
            <a:r>
              <a:rPr lang="en"/>
              <a:t>While CSOs went back and forth with our discussions, the government and tech industries were left off the hook as the Bill was passed in its immature state. Hence the second question, who is the actual actor perpetuating and enabling harm?</a:t>
            </a:r>
            <a:endParaRPr/>
          </a:p>
          <a:p>
            <a:pPr indent="0" lvl="0" marL="0" rtl="0" algn="l">
              <a:spcBef>
                <a:spcPts val="0"/>
              </a:spcBef>
              <a:spcAft>
                <a:spcPts val="0"/>
              </a:spcAft>
              <a:buNone/>
            </a:pPr>
            <a:r>
              <a:rPr lang="en"/>
              <a:t>POINT 2</a:t>
            </a:r>
            <a:endParaRPr/>
          </a:p>
          <a:p>
            <a:pPr indent="-317500" lvl="0" marL="457200" rtl="0" algn="l">
              <a:spcBef>
                <a:spcPts val="0"/>
              </a:spcBef>
              <a:spcAft>
                <a:spcPts val="0"/>
              </a:spcAft>
              <a:buSzPts val="1400"/>
              <a:buChar char="●"/>
            </a:pPr>
            <a:r>
              <a:rPr lang="en"/>
              <a:t>This Knowledge Hub comes as a perfect opportunity for us to sharpen our knowledge and advocacy strategies to safeguard Malaysia’s freedom to expression and the best interest of our children. It squarely fits into Malaysia’s commitment to the Convention of the Rights of the Child which stipulates industries and civil societies having to step up for the most vulnerable, especially children</a:t>
            </a:r>
            <a:endParaRPr/>
          </a:p>
          <a:p>
            <a:pPr indent="0" lvl="0" marL="0" rtl="0" algn="l">
              <a:spcBef>
                <a:spcPts val="0"/>
              </a:spcBef>
              <a:spcAft>
                <a:spcPts val="0"/>
              </a:spcAft>
              <a:buNone/>
            </a:pPr>
            <a:r>
              <a:rPr lang="en"/>
              <a:t>POINT 3</a:t>
            </a:r>
            <a:endParaRPr/>
          </a:p>
          <a:p>
            <a:pPr indent="-317500" lvl="0" marL="457200" rtl="0" algn="l">
              <a:spcBef>
                <a:spcPts val="0"/>
              </a:spcBef>
              <a:spcAft>
                <a:spcPts val="0"/>
              </a:spcAft>
              <a:buSzPts val="1400"/>
              <a:buChar char="●"/>
            </a:pPr>
            <a:r>
              <a:rPr lang="en">
                <a:solidFill>
                  <a:schemeClr val="dk1"/>
                </a:solidFill>
              </a:rPr>
              <a:t>All of us play a role in building a safer and healthy digital space. Like it or not, our decisions impact our rights. So this is opportune for us to make sure that those </a:t>
            </a:r>
            <a:r>
              <a:rPr b="1" lang="en">
                <a:solidFill>
                  <a:schemeClr val="dk1"/>
                </a:solidFill>
              </a:rPr>
              <a:t>decisions are in the best interest of the child where children can develop to the maximum extent possible - UNCRC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Today’s focus is on Online Child Sexual Exploitation and Abuse,</a:t>
            </a:r>
            <a:r>
              <a:rPr lang="en">
                <a:solidFill>
                  <a:schemeClr val="dk1"/>
                </a:solidFill>
              </a:rPr>
              <a: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Child Sexual Abuse of CSA is defined as…</a:t>
            </a:r>
            <a:endParaRPr>
              <a:solidFill>
                <a:schemeClr val="dk1"/>
              </a:solidFill>
            </a:endParaRPr>
          </a:p>
          <a:p>
            <a:pPr indent="-317500" lvl="0" marL="457200" rtl="0" algn="l">
              <a:spcBef>
                <a:spcPts val="0"/>
              </a:spcBef>
              <a:spcAft>
                <a:spcPts val="0"/>
              </a:spcAft>
              <a:buSzPts val="1400"/>
              <a:buChar char="●"/>
            </a:pPr>
            <a:r>
              <a:rPr lang="en"/>
              <a:t>Children are those below 18 years of age</a:t>
            </a:r>
            <a:endParaRPr/>
          </a:p>
          <a:p>
            <a:pPr indent="-317500" lvl="0" marL="457200" rtl="0" algn="l">
              <a:lnSpc>
                <a:spcPct val="115000"/>
              </a:lnSpc>
              <a:spcBef>
                <a:spcPts val="0"/>
              </a:spcBef>
              <a:spcAft>
                <a:spcPts val="0"/>
              </a:spcAft>
              <a:buSzPts val="1400"/>
              <a:buChar char="●"/>
            </a:pPr>
            <a:r>
              <a:rPr lang="en">
                <a:solidFill>
                  <a:schemeClr val="dk1"/>
                </a:solidFill>
              </a:rPr>
              <a:t>The keywords here are children who are aged 17 and below, according to our law and person in power; a person in a position of power could be anyone of us who have advantages based on our age, experience, capital either financially or socially. An offender could be a parent (which comes as the number one perpetrator according to RMP), a person in a relationship of trust i.e. teachers, doctors, employers and others.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1f7f7990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41f7f7990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visual to show how technology facilitates abuse within digital spaces and in physical spaces too</a:t>
            </a:r>
            <a:endParaRPr/>
          </a:p>
          <a:p>
            <a:pPr indent="0" lvl="0" marL="0" rtl="0" algn="l">
              <a:spcBef>
                <a:spcPts val="0"/>
              </a:spcBef>
              <a:spcAft>
                <a:spcPts val="0"/>
              </a:spcAft>
              <a:buNone/>
            </a:pPr>
            <a:r>
              <a:rPr lang="en"/>
              <a:t>And</a:t>
            </a:r>
            <a:r>
              <a:rPr lang="en">
                <a:solidFill>
                  <a:schemeClr val="dk1"/>
                </a:solidFill>
              </a:rPr>
              <a:t> it is clear that abuse and exploitation may happen either completely online or via a combination of online and in-person contact</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64ca80864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64ca80864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Here are some growing concerns surrounding children’s vulnerability to OCSEA.</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But focusing on two trends, online grooming and AI-</a:t>
            </a:r>
            <a:r>
              <a:rPr lang="en">
                <a:solidFill>
                  <a:schemeClr val="dk1"/>
                </a:solidFill>
              </a:rPr>
              <a:t>facilitated</a:t>
            </a:r>
            <a:r>
              <a:rPr lang="en">
                <a:solidFill>
                  <a:schemeClr val="dk1"/>
                </a:solidFill>
              </a:rPr>
              <a:t> abuse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Grooming relies on exploiting children’s insecurities and trust—often to get them to take “nudes”. When they oblige, kids don’t realize that they’re actually creating self-generated child sexual abuse material (</a:t>
            </a:r>
            <a:r>
              <a:rPr lang="en" u="sng">
                <a:solidFill>
                  <a:schemeClr val="hlink"/>
                </a:solidFill>
                <a:hlinkClick r:id="rId2"/>
              </a:rPr>
              <a:t>SG-CSAM</a:t>
            </a:r>
            <a:r>
              <a:rPr lang="en">
                <a:solidFill>
                  <a:schemeClr val="dk1"/>
                </a:solidFill>
              </a:rPr>
              <a:t>). That material can be used by groomers to threaten kids into a form of</a:t>
            </a:r>
            <a:r>
              <a:rPr lang="en">
                <a:solidFill>
                  <a:schemeClr val="dk1"/>
                </a:solidFill>
                <a:uFill>
                  <a:noFill/>
                </a:uFill>
                <a:hlinkClick r:id="rId3">
                  <a:extLst>
                    <a:ext uri="{A12FA001-AC4F-418D-AE19-62706E023703}">
                      <ahyp:hlinkClr val="tx"/>
                    </a:ext>
                  </a:extLst>
                </a:hlinkClick>
              </a:rPr>
              <a:t> </a:t>
            </a:r>
            <a:r>
              <a:rPr lang="en" u="sng">
                <a:solidFill>
                  <a:schemeClr val="hlink"/>
                </a:solidFill>
                <a:hlinkClick r:id="rId4"/>
              </a:rPr>
              <a:t>blackmail</a:t>
            </a:r>
            <a:r>
              <a:rPr lang="en">
                <a:solidFill>
                  <a:schemeClr val="dk1"/>
                </a:solidFill>
              </a:rPr>
              <a:t> called</a:t>
            </a:r>
            <a:r>
              <a:rPr lang="en">
                <a:solidFill>
                  <a:schemeClr val="dk1"/>
                </a:solidFill>
                <a:uFill>
                  <a:noFill/>
                </a:uFill>
                <a:hlinkClick r:id="rId5">
                  <a:extLst>
                    <a:ext uri="{A12FA001-AC4F-418D-AE19-62706E023703}">
                      <ahyp:hlinkClr val="tx"/>
                    </a:ext>
                  </a:extLst>
                </a:hlinkClick>
              </a:rPr>
              <a:t> </a:t>
            </a:r>
            <a:r>
              <a:rPr lang="en" u="sng">
                <a:solidFill>
                  <a:schemeClr val="hlink"/>
                </a:solidFill>
                <a:hlinkClick r:id="rId6"/>
              </a:rPr>
              <a:t>sextortion</a:t>
            </a:r>
            <a:r>
              <a:rPr lang="en">
                <a:solidFill>
                  <a:schemeClr val="dk1"/>
                </a:solidFill>
              </a:rPr>
              <a: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According to IWF platform, over 20,000 AI-generated images on a dark web forum in one month where more than 3,000 depicted criminal child sexual abuse activities in 2023. “These incredibly </a:t>
            </a:r>
            <a:r>
              <a:rPr b="1" lang="en">
                <a:solidFill>
                  <a:schemeClr val="dk1"/>
                </a:solidFill>
              </a:rPr>
              <a:t>realistic deepfake, or partially synthetic, videos of child rape and torture are made by offenders using AI too</a:t>
            </a:r>
            <a:r>
              <a:rPr lang="en">
                <a:solidFill>
                  <a:schemeClr val="dk1"/>
                </a:solidFill>
              </a:rPr>
              <a:t>ls that add the face or likeness of a real person or victim.”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Of the AI-generated images confirmed to be child sexual abuse on the forum, more images depicted the most severe </a:t>
            </a:r>
            <a:r>
              <a:rPr b="1" i="1" lang="en">
                <a:solidFill>
                  <a:schemeClr val="dk1"/>
                </a:solidFill>
              </a:rPr>
              <a:t>Category A </a:t>
            </a:r>
            <a:r>
              <a:rPr b="1" lang="en">
                <a:solidFill>
                  <a:schemeClr val="dk1"/>
                </a:solidFill>
              </a:rPr>
              <a:t>abuse, indicating that perpetrators are more able to generate complex ‘hardcore’ scenarios</a:t>
            </a:r>
            <a:r>
              <a:rPr lang="en">
                <a:solidFill>
                  <a:schemeClr val="dk1"/>
                </a:solidFill>
              </a:rPr>
              <a:t>. IWF June 2024</a:t>
            </a:r>
            <a:endParaRPr>
              <a:solidFill>
                <a:schemeClr val="dk1"/>
              </a:solidFill>
            </a:endParaRPr>
          </a:p>
          <a:p>
            <a:pPr indent="-317500" lvl="0" marL="457200" rtl="0" algn="l">
              <a:spcBef>
                <a:spcPts val="0"/>
              </a:spcBef>
              <a:spcAft>
                <a:spcPts val="0"/>
              </a:spcAft>
              <a:buClr>
                <a:schemeClr val="dk1"/>
              </a:buClr>
              <a:buSzPts val="1400"/>
              <a:buChar char="●"/>
            </a:pPr>
            <a:r>
              <a:rPr b="1" lang="en">
                <a:solidFill>
                  <a:schemeClr val="dk1"/>
                </a:solidFill>
              </a:rPr>
              <a:t>AI Child Sexual Abuse Featuring Known Victims and Famous Children:</a:t>
            </a:r>
            <a:r>
              <a:rPr lang="en">
                <a:solidFill>
                  <a:schemeClr val="dk1"/>
                </a:solidFill>
              </a:rPr>
              <a:t> Perpetrators increasingly use fine-tuned AI models to generate new imagery of known victims of child sexual abuse or famous children. IWF </a:t>
            </a:r>
            <a:r>
              <a:rPr lang="en">
                <a:solidFill>
                  <a:schemeClr val="dk1"/>
                </a:solidFill>
              </a:rPr>
              <a:t>June 2024</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250a6a7b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250a6a7b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This diagram shows the </a:t>
            </a:r>
            <a:r>
              <a:rPr lang="en"/>
              <a:t>grooming</a:t>
            </a:r>
            <a:r>
              <a:rPr lang="en"/>
              <a:t> tactics or process that offenders use to prey on children</a:t>
            </a:r>
            <a:endParaRPr/>
          </a:p>
          <a:p>
            <a:pPr indent="-317500" lvl="0" marL="457200" rtl="0" algn="l">
              <a:spcBef>
                <a:spcPts val="0"/>
              </a:spcBef>
              <a:spcAft>
                <a:spcPts val="0"/>
              </a:spcAft>
              <a:buSzPts val="1400"/>
              <a:buChar char="●"/>
            </a:pPr>
            <a:r>
              <a:rPr lang="en"/>
              <a:t>Grooming</a:t>
            </a:r>
            <a:r>
              <a:rPr lang="en"/>
              <a:t> is a process of exploiting trust to shift expectations of what safe behavior is and leveraging fear and shame to keep a child silent. (</a:t>
            </a:r>
            <a:r>
              <a:rPr lang="en" u="sng">
                <a:solidFill>
                  <a:schemeClr val="hlink"/>
                </a:solidFill>
                <a:hlinkClick r:id="rId2"/>
              </a:rPr>
              <a:t>https://www.thorn.org/blog/online-grooming-what-it-is-how-it-happens-and-how-to-defend-children/</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1f7f7990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1f7f7990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current Malaysian government has a key role to set a strong standard for children’s safety through the Bill b</a:t>
            </a:r>
            <a:r>
              <a:rPr b="1" lang="en"/>
              <a:t>ut how do we hold them accountable</a:t>
            </a:r>
            <a:r>
              <a:rPr lang="en"/>
              <a:t>?</a:t>
            </a:r>
            <a:endParaRPr/>
          </a:p>
          <a:p>
            <a:pPr indent="-317500" lvl="0" marL="457200" rtl="0" algn="l">
              <a:spcBef>
                <a:spcPts val="0"/>
              </a:spcBef>
              <a:spcAft>
                <a:spcPts val="0"/>
              </a:spcAft>
              <a:buSzPts val="1400"/>
              <a:buChar char="●"/>
            </a:pPr>
            <a:r>
              <a:rPr lang="en"/>
              <a:t>How do we make sure that the </a:t>
            </a:r>
            <a:r>
              <a:rPr b="1" lang="en"/>
              <a:t>government holds tech industries accountabl</a:t>
            </a:r>
            <a:r>
              <a:rPr lang="en"/>
              <a:t>e?</a:t>
            </a:r>
            <a:endParaRPr/>
          </a:p>
          <a:p>
            <a:pPr indent="-317500" lvl="0" marL="457200" rtl="0" algn="l">
              <a:spcBef>
                <a:spcPts val="0"/>
              </a:spcBef>
              <a:spcAft>
                <a:spcPts val="0"/>
              </a:spcAft>
              <a:buSzPts val="1400"/>
              <a:buChar char="●"/>
            </a:pPr>
            <a:r>
              <a:rPr lang="en"/>
              <a:t>Is the Online Safety Act sufficient and effective to ensure a </a:t>
            </a:r>
            <a:r>
              <a:rPr b="1" lang="en"/>
              <a:t>chain of responsibility</a:t>
            </a:r>
            <a:r>
              <a:rPr lang="en"/>
              <a:t> including all relevant stakeholders?</a:t>
            </a:r>
            <a:endParaRPr/>
          </a:p>
          <a:p>
            <a:pPr indent="-298450" lvl="0" marL="457200" rtl="0" algn="l">
              <a:spcBef>
                <a:spcPts val="0"/>
              </a:spcBef>
              <a:spcAft>
                <a:spcPts val="0"/>
              </a:spcAft>
              <a:buSzPts val="1100"/>
              <a:buChar char="●"/>
            </a:pPr>
            <a:r>
              <a:rPr i="1" lang="en">
                <a:solidFill>
                  <a:schemeClr val="dk1"/>
                </a:solidFill>
              </a:rPr>
              <a:t>Protecting children and young people is a shared responsibility and it is upon all relevant stakeholders to ensure a sustainable future for all. For that to happen, policy makers, the industry, parents, carers, educators and other stakeholders, must ensure that children and young people can fulfil their potential – online and offline. </a:t>
            </a:r>
            <a:r>
              <a:rPr lang="en">
                <a:solidFill>
                  <a:schemeClr val="dk1"/>
                </a:solidFill>
              </a:rPr>
              <a:t>ITU Guidelines for policy-makers on Child Online Protection 2020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is something this space can help answer</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260d2d98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260d2d98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1</a:t>
            </a:r>
            <a:endParaRPr/>
          </a:p>
          <a:p>
            <a:pPr indent="-317500" lvl="0" marL="457200" rtl="0" algn="l">
              <a:spcBef>
                <a:spcPts val="0"/>
              </a:spcBef>
              <a:spcAft>
                <a:spcPts val="0"/>
              </a:spcAft>
              <a:buSzPts val="1400"/>
              <a:buChar char="●"/>
            </a:pPr>
            <a:r>
              <a:rPr lang="en"/>
              <a:t>The laws and policies currently do not account from children’s digital rights. Therefore their solutions strip away rights rather than realising them</a:t>
            </a:r>
            <a:endParaRPr/>
          </a:p>
          <a:p>
            <a:pPr indent="-317500" lvl="0" marL="457200" rtl="0" algn="l">
              <a:spcBef>
                <a:spcPts val="0"/>
              </a:spcBef>
              <a:spcAft>
                <a:spcPts val="0"/>
              </a:spcAft>
              <a:buSzPts val="1400"/>
              <a:buChar char="●"/>
            </a:pPr>
            <a:r>
              <a:rPr lang="en"/>
              <a:t>For example, Fahmi’s solution is to ban social media access to 13 year olds and below (</a:t>
            </a:r>
            <a:r>
              <a:rPr lang="en" u="sng">
                <a:solidFill>
                  <a:schemeClr val="hlink"/>
                </a:solidFill>
                <a:hlinkClick r:id="rId2"/>
              </a:rPr>
              <a:t>https://www.google.com/url?sa=t&amp;source=web&amp;rct=j&amp;opi=89978449&amp;url=https://www.malaymail.com/news/malaysia/2024/08/10/no-social-media-for-you-kids-fahmi-says-new-rules-will-protect-minors-curb-paedophilia-online/146583&amp;ved=2ahUKEwip2r-h95mMAxUbRmwGHS_PNDkQFnoECCgQAQ&amp;usg=AOvVaw0BK113fXariTQIMxp6a4Xu</a:t>
            </a:r>
            <a:r>
              <a:rPr lang="en"/>
              <a:t>) </a:t>
            </a:r>
            <a:endParaRPr/>
          </a:p>
          <a:p>
            <a:pPr indent="0" lvl="0" marL="0" rtl="0" algn="l">
              <a:spcBef>
                <a:spcPts val="0"/>
              </a:spcBef>
              <a:spcAft>
                <a:spcPts val="0"/>
              </a:spcAft>
              <a:buNone/>
            </a:pPr>
            <a:r>
              <a:rPr lang="en"/>
              <a:t>POINT 2</a:t>
            </a:r>
            <a:endParaRPr/>
          </a:p>
          <a:p>
            <a:pPr indent="-317500" lvl="0" marL="457200" rtl="0" algn="l">
              <a:spcBef>
                <a:spcPts val="0"/>
              </a:spcBef>
              <a:spcAft>
                <a:spcPts val="0"/>
              </a:spcAft>
              <a:buSzPts val="1400"/>
              <a:buChar char="●"/>
            </a:pPr>
            <a:r>
              <a:rPr lang="en"/>
              <a:t>The current law also does not account for children’s cognitive and sexual development. Self generated sexual content could be criminalised and impose harsh punishment including onto children. This include CMA too. </a:t>
            </a:r>
            <a:endParaRPr/>
          </a:p>
          <a:p>
            <a:pPr indent="-317500" lvl="0" marL="457200" rtl="0" algn="l">
              <a:spcBef>
                <a:spcPts val="0"/>
              </a:spcBef>
              <a:spcAft>
                <a:spcPts val="0"/>
              </a:spcAft>
              <a:buSzPts val="1400"/>
              <a:buChar char="●"/>
            </a:pPr>
            <a:r>
              <a:rPr lang="en"/>
              <a:t>A very interesting research in Thailand called Leaked aims to understand and address self generated sexual content amongst young people there. It is found that “Sharing nude or intimate images with partners or peers has become increasingly common, and some young people say these behaviors offer spaces for sexual expression and relationship exploration. During the COVID-19 lockdowns, these behaviors were arguably the only avenue for young people to progress through natural sexual development.”</a:t>
            </a:r>
            <a:endParaRPr/>
          </a:p>
          <a:p>
            <a:pPr indent="0" lvl="0" marL="0" rtl="0" algn="l">
              <a:spcBef>
                <a:spcPts val="0"/>
              </a:spcBef>
              <a:spcAft>
                <a:spcPts val="0"/>
              </a:spcAft>
              <a:buNone/>
            </a:pPr>
            <a:r>
              <a:rPr lang="en"/>
              <a:t>POINT 3</a:t>
            </a:r>
            <a:endParaRPr/>
          </a:p>
          <a:p>
            <a:pPr indent="-317500" lvl="0" marL="457200" rtl="0" algn="l">
              <a:spcBef>
                <a:spcPts val="0"/>
              </a:spcBef>
              <a:spcAft>
                <a:spcPts val="0"/>
              </a:spcAft>
              <a:buSzPts val="1400"/>
              <a:buChar char="●"/>
            </a:pPr>
            <a:r>
              <a:rPr lang="en"/>
              <a:t>And as mentioned at the beginning of my presentation, tech industries are off the hook when </a:t>
            </a:r>
            <a:r>
              <a:rPr lang="en"/>
              <a:t>conflicts</a:t>
            </a:r>
            <a:r>
              <a:rPr lang="en"/>
              <a:t> and cyclical debate are unresolved. At the same time, children continue to be at risk or even harmed as we speak</a:t>
            </a:r>
            <a:r>
              <a:rPr lang="en"/>
              <a:t>. In such cases, the ‘best interests’ of the child should be paramount. (5Rights, Online Safety Toolkit)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IMPACT</a:t>
            </a:r>
            <a:endParaRPr/>
          </a:p>
          <a:p>
            <a:pPr indent="-317500" lvl="0" marL="457200" rtl="0" algn="l">
              <a:spcBef>
                <a:spcPts val="0"/>
              </a:spcBef>
              <a:spcAft>
                <a:spcPts val="0"/>
              </a:spcAft>
              <a:buSzPts val="1400"/>
              <a:buChar char="-"/>
            </a:pPr>
            <a:r>
              <a:rPr lang="en"/>
              <a:t>Self censorship esp for women, girls and queer folks</a:t>
            </a:r>
            <a:endParaRPr/>
          </a:p>
          <a:p>
            <a:pPr indent="-317500" lvl="0" marL="457200" rtl="0" algn="l">
              <a:spcBef>
                <a:spcPts val="0"/>
              </a:spcBef>
              <a:spcAft>
                <a:spcPts val="0"/>
              </a:spcAft>
              <a:buSzPts val="1400"/>
              <a:buChar char="-"/>
            </a:pPr>
            <a:r>
              <a:rPr lang="en"/>
              <a:t>Criminalised and penalised</a:t>
            </a:r>
            <a:endParaRPr/>
          </a:p>
          <a:p>
            <a:pPr indent="-317500" lvl="0" marL="457200" rtl="0" algn="l">
              <a:spcBef>
                <a:spcPts val="0"/>
              </a:spcBef>
              <a:spcAft>
                <a:spcPts val="0"/>
              </a:spcAft>
              <a:buSzPts val="1400"/>
              <a:buChar char="-"/>
            </a:pPr>
            <a:r>
              <a:rPr lang="en"/>
              <a:t>Compounded abuse</a:t>
            </a:r>
            <a:endParaRPr/>
          </a:p>
          <a:p>
            <a:pPr indent="-317500" lvl="0" marL="457200" rtl="0" algn="l">
              <a:spcBef>
                <a:spcPts val="0"/>
              </a:spcBef>
              <a:spcAft>
                <a:spcPts val="0"/>
              </a:spcAft>
              <a:buSzPts val="1400"/>
              <a:buChar char="-"/>
            </a:pPr>
            <a:r>
              <a:rPr lang="en"/>
              <a:t>Ineffective and oppresive laws such as OSA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CEA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s://www.facebook.com/" TargetMode="External"/><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67883" t="0"/>
          <a:stretch/>
        </p:blipFill>
        <p:spPr>
          <a:xfrm>
            <a:off x="-19" y="1250"/>
            <a:ext cx="2936726" cy="5141000"/>
          </a:xfrm>
          <a:prstGeom prst="rect">
            <a:avLst/>
          </a:prstGeom>
          <a:noFill/>
          <a:ln>
            <a:noFill/>
          </a:ln>
        </p:spPr>
      </p:pic>
      <p:sp>
        <p:nvSpPr>
          <p:cNvPr id="55" name="Google Shape;55;p13"/>
          <p:cNvSpPr txBox="1"/>
          <p:nvPr>
            <p:ph idx="4294967295" type="title"/>
          </p:nvPr>
        </p:nvSpPr>
        <p:spPr>
          <a:xfrm>
            <a:off x="3354000" y="2551200"/>
            <a:ext cx="4637100" cy="712200"/>
          </a:xfrm>
          <a:prstGeom prst="rect">
            <a:avLst/>
          </a:prstGeom>
          <a:solidFill>
            <a:srgbClr val="E03030"/>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Montserrat"/>
                <a:ea typeface="Montserrat"/>
                <a:cs typeface="Montserrat"/>
                <a:sym typeface="Montserrat"/>
              </a:rPr>
              <a:t>Knowledge Hub</a:t>
            </a:r>
            <a:endParaRPr b="1" sz="2400">
              <a:solidFill>
                <a:srgbClr val="FFFFFF"/>
              </a:solidFill>
              <a:latin typeface="Montserrat"/>
              <a:ea typeface="Montserrat"/>
              <a:cs typeface="Montserrat"/>
              <a:sym typeface="Montserrat"/>
            </a:endParaRPr>
          </a:p>
        </p:txBody>
      </p:sp>
      <p:sp>
        <p:nvSpPr>
          <p:cNvPr id="56" name="Google Shape;56;p13"/>
          <p:cNvSpPr txBox="1"/>
          <p:nvPr>
            <p:ph idx="4294967295" type="ctrTitle"/>
          </p:nvPr>
        </p:nvSpPr>
        <p:spPr>
          <a:xfrm>
            <a:off x="3390125" y="606825"/>
            <a:ext cx="5343600" cy="15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Montserrat"/>
                <a:ea typeface="Montserrat"/>
                <a:cs typeface="Montserrat"/>
                <a:sym typeface="Montserrat"/>
              </a:rPr>
              <a:t>Online Child Sexual Exploitation and Abuse (OCSEA)</a:t>
            </a:r>
            <a:endParaRPr b="1" sz="3000">
              <a:solidFill>
                <a:srgbClr val="FFFFFF"/>
              </a:solidFill>
              <a:latin typeface="Montserrat"/>
              <a:ea typeface="Montserrat"/>
              <a:cs typeface="Montserrat"/>
              <a:sym typeface="Montserrat"/>
            </a:endParaRPr>
          </a:p>
        </p:txBody>
      </p:sp>
      <p:pic>
        <p:nvPicPr>
          <p:cNvPr id="57" name="Google Shape;57;p13"/>
          <p:cNvPicPr preferRelativeResize="0"/>
          <p:nvPr/>
        </p:nvPicPr>
        <p:blipFill>
          <a:blip r:embed="rId4">
            <a:alphaModFix/>
          </a:blip>
          <a:stretch>
            <a:fillRect/>
          </a:stretch>
        </p:blipFill>
        <p:spPr>
          <a:xfrm>
            <a:off x="245325" y="987736"/>
            <a:ext cx="2446024" cy="3168028"/>
          </a:xfrm>
          <a:prstGeom prst="rect">
            <a:avLst/>
          </a:prstGeom>
          <a:noFill/>
          <a:ln>
            <a:noFill/>
          </a:ln>
        </p:spPr>
      </p:pic>
      <p:sp>
        <p:nvSpPr>
          <p:cNvPr id="58" name="Google Shape;58;p13"/>
          <p:cNvSpPr txBox="1"/>
          <p:nvPr>
            <p:ph idx="4294967295" type="ctrTitle"/>
          </p:nvPr>
        </p:nvSpPr>
        <p:spPr>
          <a:xfrm>
            <a:off x="3302875" y="3339600"/>
            <a:ext cx="5343600" cy="116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rgbClr val="FFFFFF"/>
                </a:solidFill>
                <a:latin typeface="Montserrat"/>
                <a:ea typeface="Montserrat"/>
                <a:cs typeface="Montserrat"/>
                <a:sym typeface="Montserrat"/>
              </a:rPr>
              <a:t>By: Fir Redzuan, Founder</a:t>
            </a:r>
            <a:endParaRPr i="1" sz="18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5" name="Shape 155"/>
        <p:cNvGrpSpPr/>
        <p:nvPr/>
      </p:nvGrpSpPr>
      <p:grpSpPr>
        <a:xfrm>
          <a:off x="0" y="0"/>
          <a:ext cx="0" cy="0"/>
          <a:chOff x="0" y="0"/>
          <a:chExt cx="0" cy="0"/>
        </a:xfrm>
      </p:grpSpPr>
      <p:pic>
        <p:nvPicPr>
          <p:cNvPr id="156" name="Google Shape;156;p22"/>
          <p:cNvPicPr preferRelativeResize="0"/>
          <p:nvPr/>
        </p:nvPicPr>
        <p:blipFill>
          <a:blip r:embed="rId3">
            <a:alphaModFix amt="6000"/>
          </a:blip>
          <a:stretch>
            <a:fillRect/>
          </a:stretch>
        </p:blipFill>
        <p:spPr>
          <a:xfrm>
            <a:off x="-786000" y="372300"/>
            <a:ext cx="4514526" cy="4514526"/>
          </a:xfrm>
          <a:prstGeom prst="rect">
            <a:avLst/>
          </a:prstGeom>
          <a:noFill/>
          <a:ln>
            <a:noFill/>
          </a:ln>
        </p:spPr>
      </p:pic>
      <p:sp>
        <p:nvSpPr>
          <p:cNvPr id="157" name="Google Shape;157;p22"/>
          <p:cNvSpPr txBox="1"/>
          <p:nvPr>
            <p:ph type="title"/>
          </p:nvPr>
        </p:nvSpPr>
        <p:spPr>
          <a:xfrm>
            <a:off x="902000" y="612075"/>
            <a:ext cx="7130100" cy="10326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Way Forward</a:t>
            </a:r>
            <a:endParaRPr b="1" sz="30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(Business and Child Rights)</a:t>
            </a:r>
            <a:endParaRPr b="1" sz="2500">
              <a:solidFill>
                <a:srgbClr val="FFFFFF"/>
              </a:solidFill>
              <a:latin typeface="Montserrat"/>
              <a:ea typeface="Montserrat"/>
              <a:cs typeface="Montserrat"/>
              <a:sym typeface="Montserrat"/>
            </a:endParaRPr>
          </a:p>
        </p:txBody>
      </p:sp>
      <p:grpSp>
        <p:nvGrpSpPr>
          <p:cNvPr id="158" name="Google Shape;158;p22"/>
          <p:cNvGrpSpPr/>
          <p:nvPr/>
        </p:nvGrpSpPr>
        <p:grpSpPr>
          <a:xfrm>
            <a:off x="0" y="4631609"/>
            <a:ext cx="9144000" cy="566651"/>
            <a:chOff x="0" y="4501950"/>
            <a:chExt cx="9144000" cy="696303"/>
          </a:xfrm>
        </p:grpSpPr>
        <p:sp>
          <p:nvSpPr>
            <p:cNvPr id="159" name="Google Shape;159;p22"/>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2"/>
            <p:cNvPicPr preferRelativeResize="0"/>
            <p:nvPr/>
          </p:nvPicPr>
          <p:blipFill rotWithShape="1">
            <a:blip r:embed="rId4">
              <a:alphaModFix/>
            </a:blip>
            <a:srcRect b="0" l="0" r="62818" t="0"/>
            <a:stretch/>
          </p:blipFill>
          <p:spPr>
            <a:xfrm>
              <a:off x="8556900" y="4501950"/>
              <a:ext cx="491598" cy="696303"/>
            </a:xfrm>
            <a:prstGeom prst="rect">
              <a:avLst/>
            </a:prstGeom>
            <a:noFill/>
            <a:ln>
              <a:noFill/>
            </a:ln>
          </p:spPr>
        </p:pic>
        <p:sp>
          <p:nvSpPr>
            <p:cNvPr id="161" name="Google Shape;161;p22"/>
            <p:cNvSpPr txBox="1"/>
            <p:nvPr/>
          </p:nvSpPr>
          <p:spPr>
            <a:xfrm>
              <a:off x="76200" y="4630656"/>
              <a:ext cx="72201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E-Safety Commissioner of Australia, 5Rights Online Safety Toolkit, OECD</a:t>
              </a:r>
              <a:endParaRPr>
                <a:solidFill>
                  <a:srgbClr val="EFEFEF"/>
                </a:solidFill>
                <a:latin typeface="Kalam"/>
                <a:ea typeface="Kalam"/>
                <a:cs typeface="Kalam"/>
                <a:sym typeface="Kalam"/>
              </a:endParaRPr>
            </a:p>
          </p:txBody>
        </p:sp>
      </p:grpSp>
      <p:sp>
        <p:nvSpPr>
          <p:cNvPr id="162" name="Google Shape;162;p22"/>
          <p:cNvSpPr txBox="1"/>
          <p:nvPr/>
        </p:nvSpPr>
        <p:spPr>
          <a:xfrm>
            <a:off x="1785600" y="1915500"/>
            <a:ext cx="5572800" cy="19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FFFFFF"/>
              </a:solidFill>
              <a:latin typeface="Droid Sans"/>
              <a:ea typeface="Droid Sans"/>
              <a:cs typeface="Droid Sans"/>
              <a:sym typeface="Droid Sans"/>
            </a:endParaRPr>
          </a:p>
        </p:txBody>
      </p:sp>
      <p:sp>
        <p:nvSpPr>
          <p:cNvPr id="163" name="Google Shape;163;p22"/>
          <p:cNvSpPr txBox="1"/>
          <p:nvPr/>
        </p:nvSpPr>
        <p:spPr>
          <a:xfrm>
            <a:off x="845200" y="1915500"/>
            <a:ext cx="7440600" cy="1669500"/>
          </a:xfrm>
          <a:prstGeom prst="rect">
            <a:avLst/>
          </a:prstGeom>
          <a:noFill/>
          <a:ln>
            <a:noFill/>
          </a:ln>
        </p:spPr>
        <p:txBody>
          <a:bodyPr anchorCtr="0" anchor="t" bIns="91425" lIns="91425" spcFirstLastPara="1" rIns="91425" wrap="square" tIns="91425">
            <a:noAutofit/>
          </a:bodyPr>
          <a:lstStyle/>
          <a:p>
            <a:pPr indent="-406400" lvl="0" marL="457200" rtl="0" algn="ctr">
              <a:spcBef>
                <a:spcPts val="0"/>
              </a:spcBef>
              <a:spcAft>
                <a:spcPts val="0"/>
              </a:spcAft>
              <a:buClr>
                <a:srgbClr val="FFFFFF"/>
              </a:buClr>
              <a:buSzPts val="2800"/>
              <a:buFont typeface="Droid Sans"/>
              <a:buAutoNum type="arabicPeriod"/>
            </a:pPr>
            <a:r>
              <a:rPr lang="en" sz="2800">
                <a:solidFill>
                  <a:srgbClr val="FFFFFF"/>
                </a:solidFill>
                <a:latin typeface="Droid Sans"/>
                <a:ea typeface="Droid Sans"/>
                <a:cs typeface="Droid Sans"/>
                <a:sym typeface="Droid Sans"/>
              </a:rPr>
              <a:t>Safety by Design</a:t>
            </a:r>
            <a:endParaRPr sz="2800">
              <a:solidFill>
                <a:srgbClr val="FFFFFF"/>
              </a:solidFill>
              <a:latin typeface="Droid Sans"/>
              <a:ea typeface="Droid Sans"/>
              <a:cs typeface="Droid Sans"/>
              <a:sym typeface="Droid Sans"/>
            </a:endParaRPr>
          </a:p>
          <a:p>
            <a:pPr indent="-406400" lvl="0" marL="457200" rtl="0" algn="ctr">
              <a:spcBef>
                <a:spcPts val="0"/>
              </a:spcBef>
              <a:spcAft>
                <a:spcPts val="0"/>
              </a:spcAft>
              <a:buClr>
                <a:srgbClr val="FFFFFF"/>
              </a:buClr>
              <a:buSzPts val="2800"/>
              <a:buFont typeface="Droid Sans"/>
              <a:buAutoNum type="arabicPeriod"/>
            </a:pPr>
            <a:r>
              <a:rPr lang="en" sz="2800">
                <a:solidFill>
                  <a:srgbClr val="FFFFFF"/>
                </a:solidFill>
                <a:latin typeface="Droid Sans"/>
                <a:ea typeface="Droid Sans"/>
                <a:cs typeface="Droid Sans"/>
                <a:sym typeface="Droid Sans"/>
              </a:rPr>
              <a:t>User autonomy and empowerment</a:t>
            </a:r>
            <a:endParaRPr sz="2800">
              <a:solidFill>
                <a:srgbClr val="FFFFFF"/>
              </a:solidFill>
              <a:latin typeface="Droid Sans"/>
              <a:ea typeface="Droid Sans"/>
              <a:cs typeface="Droid Sans"/>
              <a:sym typeface="Droid Sans"/>
            </a:endParaRPr>
          </a:p>
          <a:p>
            <a:pPr indent="-406400" lvl="0" marL="457200" rtl="0" algn="ctr">
              <a:spcBef>
                <a:spcPts val="0"/>
              </a:spcBef>
              <a:spcAft>
                <a:spcPts val="0"/>
              </a:spcAft>
              <a:buClr>
                <a:srgbClr val="FFFFFF"/>
              </a:buClr>
              <a:buSzPts val="2800"/>
              <a:buFont typeface="Droid Sans"/>
              <a:buAutoNum type="arabicPeriod"/>
            </a:pPr>
            <a:r>
              <a:rPr lang="en" sz="2800">
                <a:solidFill>
                  <a:srgbClr val="FFFFFF"/>
                </a:solidFill>
                <a:latin typeface="Droid Sans"/>
                <a:ea typeface="Droid Sans"/>
                <a:cs typeface="Droid Sans"/>
                <a:sym typeface="Droid Sans"/>
              </a:rPr>
              <a:t>‘Best Interest’ of the child</a:t>
            </a:r>
            <a:r>
              <a:rPr i="1" lang="en" sz="2800">
                <a:solidFill>
                  <a:srgbClr val="FFFFFF"/>
                </a:solidFill>
                <a:latin typeface="Droid Sans"/>
                <a:ea typeface="Droid Sans"/>
                <a:cs typeface="Droid Sans"/>
                <a:sym typeface="Droid Sans"/>
              </a:rPr>
              <a:t> [By Design, R&amp;D etc]</a:t>
            </a:r>
            <a:endParaRPr i="1" sz="2800">
              <a:solidFill>
                <a:srgbClr val="FFFFFF"/>
              </a:solidFill>
              <a:latin typeface="Droid Sans"/>
              <a:ea typeface="Droid Sans"/>
              <a:cs typeface="Droid Sans"/>
              <a:sym typeface="Droid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7" name="Shape 167"/>
        <p:cNvGrpSpPr/>
        <p:nvPr/>
      </p:nvGrpSpPr>
      <p:grpSpPr>
        <a:xfrm>
          <a:off x="0" y="0"/>
          <a:ext cx="0" cy="0"/>
          <a:chOff x="0" y="0"/>
          <a:chExt cx="0" cy="0"/>
        </a:xfrm>
      </p:grpSpPr>
      <p:pic>
        <p:nvPicPr>
          <p:cNvPr id="168" name="Google Shape;168;p23" title="frame.png"/>
          <p:cNvPicPr preferRelativeResize="0"/>
          <p:nvPr/>
        </p:nvPicPr>
        <p:blipFill>
          <a:blip r:embed="rId3">
            <a:alphaModFix/>
          </a:blip>
          <a:stretch>
            <a:fillRect/>
          </a:stretch>
        </p:blipFill>
        <p:spPr>
          <a:xfrm>
            <a:off x="3199025" y="1519275"/>
            <a:ext cx="3179400" cy="3179400"/>
          </a:xfrm>
          <a:prstGeom prst="rect">
            <a:avLst/>
          </a:prstGeom>
          <a:noFill/>
          <a:ln>
            <a:noFill/>
          </a:ln>
        </p:spPr>
      </p:pic>
      <p:sp>
        <p:nvSpPr>
          <p:cNvPr id="169" name="Google Shape;169;p23"/>
          <p:cNvSpPr txBox="1"/>
          <p:nvPr>
            <p:ph type="title"/>
          </p:nvPr>
        </p:nvSpPr>
        <p:spPr>
          <a:xfrm>
            <a:off x="300475" y="243800"/>
            <a:ext cx="4066500" cy="9075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Montserrat"/>
                <a:ea typeface="Montserrat"/>
                <a:cs typeface="Montserrat"/>
                <a:sym typeface="Montserrat"/>
              </a:rPr>
              <a:t>Resource Folder</a:t>
            </a:r>
            <a:endParaRPr b="1" sz="30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3" name="Shape 173"/>
        <p:cNvGrpSpPr/>
        <p:nvPr/>
      </p:nvGrpSpPr>
      <p:grpSpPr>
        <a:xfrm>
          <a:off x="0" y="0"/>
          <a:ext cx="0" cy="0"/>
          <a:chOff x="0" y="0"/>
          <a:chExt cx="0" cy="0"/>
        </a:xfrm>
      </p:grpSpPr>
      <p:sp>
        <p:nvSpPr>
          <p:cNvPr id="174" name="Google Shape;174;p24"/>
          <p:cNvSpPr/>
          <p:nvPr/>
        </p:nvSpPr>
        <p:spPr>
          <a:xfrm>
            <a:off x="730656" y="1924225"/>
            <a:ext cx="7682700" cy="1650300"/>
          </a:xfrm>
          <a:prstGeom prst="roundRect">
            <a:avLst>
              <a:gd fmla="val 16667" name="adj"/>
            </a:avLst>
          </a:prstGeom>
          <a:solidFill>
            <a:srgbClr val="E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1772300" y="2850050"/>
            <a:ext cx="31377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Roboto Slab"/>
                <a:ea typeface="Roboto Slab"/>
                <a:cs typeface="Roboto Slab"/>
                <a:sym typeface="Roboto Slab"/>
              </a:rPr>
              <a:t>@mau17_my #MAU17</a:t>
            </a:r>
            <a:endParaRPr sz="1800">
              <a:solidFill>
                <a:srgbClr val="F3F3F3"/>
              </a:solidFill>
              <a:latin typeface="Roboto Slab"/>
              <a:ea typeface="Roboto Slab"/>
              <a:cs typeface="Roboto Slab"/>
              <a:sym typeface="Roboto Slab"/>
            </a:endParaRPr>
          </a:p>
        </p:txBody>
      </p:sp>
      <p:sp>
        <p:nvSpPr>
          <p:cNvPr id="176" name="Google Shape;176;p24"/>
          <p:cNvSpPr txBox="1"/>
          <p:nvPr/>
        </p:nvSpPr>
        <p:spPr>
          <a:xfrm>
            <a:off x="875100" y="889725"/>
            <a:ext cx="7393800" cy="8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Keep in touch!</a:t>
            </a:r>
            <a:endParaRPr b="1" sz="4800">
              <a:solidFill>
                <a:srgbClr val="FFFFFF"/>
              </a:solidFill>
              <a:latin typeface="Montserrat"/>
              <a:ea typeface="Montserrat"/>
              <a:cs typeface="Montserrat"/>
              <a:sym typeface="Montserrat"/>
            </a:endParaRPr>
          </a:p>
        </p:txBody>
      </p:sp>
      <p:pic>
        <p:nvPicPr>
          <p:cNvPr descr="2-2-twitter-png-file-thumb.png" id="177" name="Google Shape;177;p24"/>
          <p:cNvPicPr preferRelativeResize="0"/>
          <p:nvPr/>
        </p:nvPicPr>
        <p:blipFill>
          <a:blip r:embed="rId3">
            <a:alphaModFix/>
          </a:blip>
          <a:stretch>
            <a:fillRect/>
          </a:stretch>
        </p:blipFill>
        <p:spPr>
          <a:xfrm>
            <a:off x="1002550" y="2820425"/>
            <a:ext cx="522450" cy="522450"/>
          </a:xfrm>
          <a:prstGeom prst="rect">
            <a:avLst/>
          </a:prstGeom>
          <a:noFill/>
          <a:ln>
            <a:noFill/>
          </a:ln>
        </p:spPr>
      </p:pic>
      <p:pic>
        <p:nvPicPr>
          <p:cNvPr id="178" name="Google Shape;178;p24"/>
          <p:cNvPicPr preferRelativeResize="0"/>
          <p:nvPr/>
        </p:nvPicPr>
        <p:blipFill>
          <a:blip r:embed="rId4">
            <a:alphaModFix/>
          </a:blip>
          <a:stretch>
            <a:fillRect/>
          </a:stretch>
        </p:blipFill>
        <p:spPr>
          <a:xfrm>
            <a:off x="4756349" y="2088050"/>
            <a:ext cx="572925" cy="572925"/>
          </a:xfrm>
          <a:prstGeom prst="rect">
            <a:avLst/>
          </a:prstGeom>
          <a:noFill/>
          <a:ln>
            <a:noFill/>
          </a:ln>
        </p:spPr>
      </p:pic>
      <p:pic>
        <p:nvPicPr>
          <p:cNvPr id="179" name="Google Shape;179;p24"/>
          <p:cNvPicPr preferRelativeResize="0"/>
          <p:nvPr/>
        </p:nvPicPr>
        <p:blipFill>
          <a:blip r:embed="rId5">
            <a:alphaModFix/>
          </a:blip>
          <a:stretch>
            <a:fillRect/>
          </a:stretch>
        </p:blipFill>
        <p:spPr>
          <a:xfrm>
            <a:off x="4728225" y="2824800"/>
            <a:ext cx="629175" cy="629175"/>
          </a:xfrm>
          <a:prstGeom prst="rect">
            <a:avLst/>
          </a:prstGeom>
          <a:noFill/>
          <a:ln>
            <a:noFill/>
          </a:ln>
        </p:spPr>
      </p:pic>
      <p:pic>
        <p:nvPicPr>
          <p:cNvPr id="180" name="Google Shape;180;p24"/>
          <p:cNvPicPr preferRelativeResize="0"/>
          <p:nvPr/>
        </p:nvPicPr>
        <p:blipFill>
          <a:blip r:embed="rId6">
            <a:alphaModFix/>
          </a:blip>
          <a:stretch>
            <a:fillRect/>
          </a:stretch>
        </p:blipFill>
        <p:spPr>
          <a:xfrm>
            <a:off x="926350" y="2054525"/>
            <a:ext cx="754799" cy="754799"/>
          </a:xfrm>
          <a:prstGeom prst="rect">
            <a:avLst/>
          </a:prstGeom>
          <a:noFill/>
          <a:ln>
            <a:noFill/>
          </a:ln>
        </p:spPr>
      </p:pic>
      <p:sp>
        <p:nvSpPr>
          <p:cNvPr id="181" name="Google Shape;181;p24"/>
          <p:cNvSpPr txBox="1"/>
          <p:nvPr/>
        </p:nvSpPr>
        <p:spPr>
          <a:xfrm>
            <a:off x="1757350" y="2088050"/>
            <a:ext cx="26676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Roboto Slab"/>
                <a:ea typeface="Roboto Slab"/>
                <a:cs typeface="Roboto Slab"/>
                <a:sym typeface="Roboto Slab"/>
              </a:rPr>
              <a:t>laporpredator.org</a:t>
            </a:r>
            <a:endParaRPr>
              <a:solidFill>
                <a:srgbClr val="F3F3F3"/>
              </a:solidFill>
              <a:latin typeface="Roboto Slab"/>
              <a:ea typeface="Roboto Slab"/>
              <a:cs typeface="Roboto Slab"/>
              <a:sym typeface="Roboto Slab"/>
            </a:endParaRPr>
          </a:p>
        </p:txBody>
      </p:sp>
      <p:sp>
        <p:nvSpPr>
          <p:cNvPr id="182" name="Google Shape;182;p24"/>
          <p:cNvSpPr txBox="1"/>
          <p:nvPr/>
        </p:nvSpPr>
        <p:spPr>
          <a:xfrm>
            <a:off x="5544550" y="2850175"/>
            <a:ext cx="26676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3F3F3"/>
                </a:solidFill>
                <a:latin typeface="Roboto Slab"/>
                <a:ea typeface="Roboto Slab"/>
                <a:cs typeface="Roboto Slab"/>
                <a:sym typeface="Roboto Slab"/>
              </a:rPr>
              <a:t> </a:t>
            </a:r>
            <a:r>
              <a:rPr lang="en" sz="1600">
                <a:solidFill>
                  <a:srgbClr val="F3F3F3"/>
                </a:solidFill>
                <a:latin typeface="Roboto Slab"/>
                <a:ea typeface="Roboto Slab"/>
                <a:cs typeface="Roboto Slab"/>
                <a:sym typeface="Roboto Slab"/>
              </a:rPr>
              <a:t>monstersamongus_my</a:t>
            </a:r>
            <a:endParaRPr sz="1600">
              <a:solidFill>
                <a:srgbClr val="F3F3F3"/>
              </a:solidFill>
              <a:latin typeface="Roboto Slab"/>
              <a:ea typeface="Roboto Slab"/>
              <a:cs typeface="Roboto Slab"/>
              <a:sym typeface="Roboto Slab"/>
            </a:endParaRPr>
          </a:p>
        </p:txBody>
      </p:sp>
      <p:sp>
        <p:nvSpPr>
          <p:cNvPr id="183" name="Google Shape;183;p24"/>
          <p:cNvSpPr txBox="1"/>
          <p:nvPr/>
        </p:nvSpPr>
        <p:spPr>
          <a:xfrm>
            <a:off x="5414950" y="2088050"/>
            <a:ext cx="2797200" cy="4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oboto Slab"/>
                <a:ea typeface="Roboto Slab"/>
                <a:cs typeface="Roboto Slab"/>
                <a:sym typeface="Roboto Slab"/>
                <a:hlinkClick r:id="rId7"/>
              </a:rPr>
              <a:t>https://www.facebook.com/</a:t>
            </a:r>
            <a:endParaRPr>
              <a:solidFill>
                <a:srgbClr val="F3F3F3"/>
              </a:solidFill>
              <a:latin typeface="Roboto Slab"/>
              <a:ea typeface="Roboto Slab"/>
              <a:cs typeface="Roboto Slab"/>
              <a:sym typeface="Roboto Slab"/>
            </a:endParaRPr>
          </a:p>
          <a:p>
            <a:pPr indent="0" lvl="0" marL="0" rtl="0" algn="l">
              <a:spcBef>
                <a:spcPts val="0"/>
              </a:spcBef>
              <a:spcAft>
                <a:spcPts val="0"/>
              </a:spcAft>
              <a:buNone/>
            </a:pPr>
            <a:r>
              <a:rPr lang="en">
                <a:solidFill>
                  <a:srgbClr val="F3F3F3"/>
                </a:solidFill>
                <a:latin typeface="Roboto Slab"/>
                <a:ea typeface="Roboto Slab"/>
                <a:cs typeface="Roboto Slab"/>
                <a:sym typeface="Roboto Slab"/>
              </a:rPr>
              <a:t>MonstersAmongUsMY</a:t>
            </a:r>
            <a:endParaRPr>
              <a:solidFill>
                <a:srgbClr val="F3F3F3"/>
              </a:solidFill>
              <a:latin typeface="Roboto Slab"/>
              <a:ea typeface="Roboto Slab"/>
              <a:cs typeface="Roboto Slab"/>
              <a:sym typeface="Roboto Slab"/>
            </a:endParaRPr>
          </a:p>
        </p:txBody>
      </p:sp>
      <p:grpSp>
        <p:nvGrpSpPr>
          <p:cNvPr id="184" name="Google Shape;184;p24"/>
          <p:cNvGrpSpPr/>
          <p:nvPr/>
        </p:nvGrpSpPr>
        <p:grpSpPr>
          <a:xfrm>
            <a:off x="0" y="4631609"/>
            <a:ext cx="9144000" cy="566651"/>
            <a:chOff x="0" y="4501950"/>
            <a:chExt cx="9144000" cy="696303"/>
          </a:xfrm>
        </p:grpSpPr>
        <p:sp>
          <p:nvSpPr>
            <p:cNvPr id="185" name="Google Shape;185;p24"/>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4"/>
            <p:cNvPicPr preferRelativeResize="0"/>
            <p:nvPr/>
          </p:nvPicPr>
          <p:blipFill rotWithShape="1">
            <a:blip r:embed="rId8">
              <a:alphaModFix/>
            </a:blip>
            <a:srcRect b="0" l="0" r="62818" t="0"/>
            <a:stretch/>
          </p:blipFill>
          <p:spPr>
            <a:xfrm>
              <a:off x="8556900" y="4501950"/>
              <a:ext cx="491598" cy="696303"/>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2" name="Shape 62"/>
        <p:cNvGrpSpPr/>
        <p:nvPr/>
      </p:nvGrpSpPr>
      <p:grpSpPr>
        <a:xfrm>
          <a:off x="0" y="0"/>
          <a:ext cx="0" cy="0"/>
          <a:chOff x="0" y="0"/>
          <a:chExt cx="0" cy="0"/>
        </a:xfrm>
      </p:grpSpPr>
      <p:sp>
        <p:nvSpPr>
          <p:cNvPr id="63" name="Google Shape;63;p14"/>
          <p:cNvSpPr txBox="1"/>
          <p:nvPr>
            <p:ph idx="4294967295" type="ctrTitle"/>
          </p:nvPr>
        </p:nvSpPr>
        <p:spPr>
          <a:xfrm>
            <a:off x="5332600" y="108050"/>
            <a:ext cx="3629100" cy="4940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b="1" sz="2400">
              <a:solidFill>
                <a:srgbClr val="FFFFFF"/>
              </a:solidFill>
              <a:latin typeface="Montserrat"/>
              <a:ea typeface="Montserrat"/>
              <a:cs typeface="Montserrat"/>
              <a:sym typeface="Montserrat"/>
            </a:endParaRPr>
          </a:p>
        </p:txBody>
      </p:sp>
      <p:pic>
        <p:nvPicPr>
          <p:cNvPr id="64" name="Google Shape;64;p14"/>
          <p:cNvPicPr preferRelativeResize="0"/>
          <p:nvPr/>
        </p:nvPicPr>
        <p:blipFill>
          <a:blip r:embed="rId3">
            <a:alphaModFix/>
          </a:blip>
          <a:stretch>
            <a:fillRect/>
          </a:stretch>
        </p:blipFill>
        <p:spPr>
          <a:xfrm>
            <a:off x="3937700" y="2889600"/>
            <a:ext cx="1602125" cy="1718474"/>
          </a:xfrm>
          <a:prstGeom prst="rect">
            <a:avLst/>
          </a:prstGeom>
          <a:noFill/>
          <a:ln>
            <a:noFill/>
          </a:ln>
        </p:spPr>
      </p:pic>
      <p:pic>
        <p:nvPicPr>
          <p:cNvPr id="65" name="Google Shape;65;p14" title="MBMR Logo White Border.png"/>
          <p:cNvPicPr preferRelativeResize="0"/>
          <p:nvPr/>
        </p:nvPicPr>
        <p:blipFill rotWithShape="1">
          <a:blip r:embed="rId4">
            <a:alphaModFix/>
          </a:blip>
          <a:srcRect b="22892" l="9003" r="10752" t="24017"/>
          <a:stretch/>
        </p:blipFill>
        <p:spPr>
          <a:xfrm rot="-364441">
            <a:off x="6319212" y="3155552"/>
            <a:ext cx="1884052" cy="1246565"/>
          </a:xfrm>
          <a:prstGeom prst="rect">
            <a:avLst/>
          </a:prstGeom>
          <a:noFill/>
          <a:ln>
            <a:noFill/>
          </a:ln>
        </p:spPr>
      </p:pic>
      <p:pic>
        <p:nvPicPr>
          <p:cNvPr id="66" name="Google Shape;66;p14"/>
          <p:cNvPicPr preferRelativeResize="0"/>
          <p:nvPr/>
        </p:nvPicPr>
        <p:blipFill rotWithShape="1">
          <a:blip r:embed="rId5">
            <a:alphaModFix/>
          </a:blip>
          <a:srcRect b="0" l="0" r="67883" t="0"/>
          <a:stretch/>
        </p:blipFill>
        <p:spPr>
          <a:xfrm>
            <a:off x="-19" y="1250"/>
            <a:ext cx="2936726" cy="5141000"/>
          </a:xfrm>
          <a:prstGeom prst="rect">
            <a:avLst/>
          </a:prstGeom>
          <a:noFill/>
          <a:ln>
            <a:noFill/>
          </a:ln>
        </p:spPr>
      </p:pic>
      <p:pic>
        <p:nvPicPr>
          <p:cNvPr id="67" name="Google Shape;67;p14"/>
          <p:cNvPicPr preferRelativeResize="0"/>
          <p:nvPr/>
        </p:nvPicPr>
        <p:blipFill>
          <a:blip r:embed="rId6">
            <a:alphaModFix/>
          </a:blip>
          <a:stretch>
            <a:fillRect/>
          </a:stretch>
        </p:blipFill>
        <p:spPr>
          <a:xfrm>
            <a:off x="245325" y="987736"/>
            <a:ext cx="2446024" cy="3168028"/>
          </a:xfrm>
          <a:prstGeom prst="rect">
            <a:avLst/>
          </a:prstGeom>
          <a:noFill/>
          <a:ln>
            <a:noFill/>
          </a:ln>
        </p:spPr>
      </p:pic>
      <p:sp>
        <p:nvSpPr>
          <p:cNvPr id="68" name="Google Shape;68;p14"/>
          <p:cNvSpPr txBox="1"/>
          <p:nvPr>
            <p:ph idx="4294967295" type="body"/>
          </p:nvPr>
        </p:nvSpPr>
        <p:spPr>
          <a:xfrm>
            <a:off x="3149675" y="476775"/>
            <a:ext cx="5569800" cy="354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Droid Sans"/>
              <a:buChar char="-"/>
            </a:pPr>
            <a:r>
              <a:rPr b="1" lang="en" sz="2000">
                <a:solidFill>
                  <a:srgbClr val="FFFFFF"/>
                </a:solidFill>
                <a:latin typeface="Droid Sans"/>
                <a:ea typeface="Droid Sans"/>
                <a:cs typeface="Droid Sans"/>
                <a:sym typeface="Droid Sans"/>
              </a:rPr>
              <a:t>Youth-led</a:t>
            </a:r>
            <a:endParaRPr b="1" sz="2000">
              <a:solidFill>
                <a:srgbClr val="FFFFFF"/>
              </a:solidFill>
              <a:latin typeface="Droid Sans"/>
              <a:ea typeface="Droid Sans"/>
              <a:cs typeface="Droid Sans"/>
              <a:sym typeface="Droid Sans"/>
            </a:endParaRPr>
          </a:p>
          <a:p>
            <a:pPr indent="-355600" lvl="0" marL="457200" rtl="0" algn="l">
              <a:spcBef>
                <a:spcPts val="0"/>
              </a:spcBef>
              <a:spcAft>
                <a:spcPts val="0"/>
              </a:spcAft>
              <a:buClr>
                <a:srgbClr val="FFFFFF"/>
              </a:buClr>
              <a:buSzPts val="2000"/>
              <a:buFont typeface="Droid Sans"/>
              <a:buChar char="-"/>
            </a:pPr>
            <a:r>
              <a:rPr b="1" lang="en" sz="2000">
                <a:solidFill>
                  <a:srgbClr val="FFFFFF"/>
                </a:solidFill>
                <a:latin typeface="Droid Sans"/>
                <a:ea typeface="Droid Sans"/>
                <a:cs typeface="Droid Sans"/>
                <a:sym typeface="Droid Sans"/>
              </a:rPr>
              <a:t>Promotion of child rights</a:t>
            </a:r>
            <a:endParaRPr b="1" sz="2000">
              <a:solidFill>
                <a:srgbClr val="FFFFFF"/>
              </a:solidFill>
              <a:latin typeface="Droid Sans"/>
              <a:ea typeface="Droid Sans"/>
              <a:cs typeface="Droid Sans"/>
              <a:sym typeface="Droid Sans"/>
            </a:endParaRPr>
          </a:p>
          <a:p>
            <a:pPr indent="-355600" lvl="0" marL="457200" rtl="0" algn="l">
              <a:spcBef>
                <a:spcPts val="0"/>
              </a:spcBef>
              <a:spcAft>
                <a:spcPts val="0"/>
              </a:spcAft>
              <a:buClr>
                <a:srgbClr val="FFFFFF"/>
              </a:buClr>
              <a:buSzPts val="2000"/>
              <a:buFont typeface="Droid Sans"/>
              <a:buChar char="-"/>
            </a:pPr>
            <a:r>
              <a:rPr b="1" lang="en" sz="2000">
                <a:solidFill>
                  <a:srgbClr val="FFFFFF"/>
                </a:solidFill>
                <a:latin typeface="Droid Sans"/>
                <a:ea typeface="Droid Sans"/>
                <a:cs typeface="Droid Sans"/>
                <a:sym typeface="Droid Sans"/>
              </a:rPr>
              <a:t>Gender equality and child participation approaches</a:t>
            </a:r>
            <a:endParaRPr b="1" sz="2000">
              <a:solidFill>
                <a:srgbClr val="FFFFFF"/>
              </a:solidFill>
              <a:latin typeface="Droid Sans"/>
              <a:ea typeface="Droid Sans"/>
              <a:cs typeface="Droid Sans"/>
              <a:sym typeface="Droid Sans"/>
            </a:endParaRPr>
          </a:p>
          <a:p>
            <a:pPr indent="-355600" lvl="0" marL="457200" rtl="0" algn="l">
              <a:spcBef>
                <a:spcPts val="0"/>
              </a:spcBef>
              <a:spcAft>
                <a:spcPts val="0"/>
              </a:spcAft>
              <a:buClr>
                <a:srgbClr val="FFFFFF"/>
              </a:buClr>
              <a:buSzPts val="2000"/>
              <a:buFont typeface="Droid Sans"/>
              <a:buChar char="-"/>
            </a:pPr>
            <a:r>
              <a:rPr b="1" lang="en" sz="2000">
                <a:solidFill>
                  <a:srgbClr val="FFFFFF"/>
                </a:solidFill>
                <a:latin typeface="Droid Sans"/>
                <a:ea typeface="Droid Sans"/>
                <a:cs typeface="Droid Sans"/>
                <a:sym typeface="Droid Sans"/>
              </a:rPr>
              <a:t>Capacity strengthening, advocacy, community building</a:t>
            </a:r>
            <a:endParaRPr b="1" sz="2000">
              <a:solidFill>
                <a:srgbClr val="FFFFFF"/>
              </a:solidFill>
              <a:latin typeface="Droid Sans"/>
              <a:ea typeface="Droid Sans"/>
              <a:cs typeface="Droid Sans"/>
              <a:sym typeface="Droid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2212000" y="498525"/>
            <a:ext cx="4752600" cy="9075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Why does this matter?</a:t>
            </a:r>
            <a:endParaRPr b="1" sz="3000">
              <a:solidFill>
                <a:srgbClr val="FFFFFF"/>
              </a:solidFill>
              <a:latin typeface="Montserrat"/>
              <a:ea typeface="Montserrat"/>
              <a:cs typeface="Montserrat"/>
              <a:sym typeface="Montserrat"/>
            </a:endParaRPr>
          </a:p>
        </p:txBody>
      </p:sp>
      <p:sp>
        <p:nvSpPr>
          <p:cNvPr id="74" name="Google Shape;74;p15"/>
          <p:cNvSpPr txBox="1"/>
          <p:nvPr/>
        </p:nvSpPr>
        <p:spPr>
          <a:xfrm>
            <a:off x="936550" y="1642925"/>
            <a:ext cx="7303500" cy="2309400"/>
          </a:xfrm>
          <a:prstGeom prst="rect">
            <a:avLst/>
          </a:prstGeom>
          <a:noFill/>
          <a:ln>
            <a:noFill/>
          </a:ln>
        </p:spPr>
        <p:txBody>
          <a:bodyPr anchorCtr="0" anchor="t" bIns="91425" lIns="91425" spcFirstLastPara="1" rIns="91425" wrap="square" tIns="91425">
            <a:noAutofit/>
          </a:bodyPr>
          <a:lstStyle/>
          <a:p>
            <a:pPr indent="-387350" lvl="0" marL="457200" rtl="0" algn="ctr">
              <a:spcBef>
                <a:spcPts val="0"/>
              </a:spcBef>
              <a:spcAft>
                <a:spcPts val="0"/>
              </a:spcAft>
              <a:buClr>
                <a:srgbClr val="FFFFFF"/>
              </a:buClr>
              <a:buSzPts val="2500"/>
              <a:buFont typeface="Droid Sans"/>
              <a:buAutoNum type="arabicPeriod"/>
            </a:pPr>
            <a:r>
              <a:rPr b="1" lang="en" sz="2500">
                <a:solidFill>
                  <a:srgbClr val="FFFFFF"/>
                </a:solidFill>
                <a:latin typeface="Droid Sans"/>
                <a:ea typeface="Droid Sans"/>
                <a:cs typeface="Droid Sans"/>
                <a:sym typeface="Droid Sans"/>
              </a:rPr>
              <a:t>Tech abuse: who is ACTUALLY responsible?</a:t>
            </a:r>
            <a:endParaRPr b="1" sz="2500">
              <a:solidFill>
                <a:srgbClr val="FFFFFF"/>
              </a:solidFill>
              <a:latin typeface="Droid Sans"/>
              <a:ea typeface="Droid Sans"/>
              <a:cs typeface="Droid Sans"/>
              <a:sym typeface="Droid Sans"/>
            </a:endParaRPr>
          </a:p>
          <a:p>
            <a:pPr indent="-387350" lvl="0" marL="457200" rtl="0" algn="ctr">
              <a:spcBef>
                <a:spcPts val="0"/>
              </a:spcBef>
              <a:spcAft>
                <a:spcPts val="0"/>
              </a:spcAft>
              <a:buClr>
                <a:srgbClr val="FFFFFF"/>
              </a:buClr>
              <a:buSzPts val="2500"/>
              <a:buFont typeface="Droid Sans"/>
              <a:buAutoNum type="arabicPeriod"/>
            </a:pPr>
            <a:r>
              <a:rPr b="1" lang="en" sz="2500">
                <a:solidFill>
                  <a:srgbClr val="FFFFFF"/>
                </a:solidFill>
                <a:latin typeface="Droid Sans"/>
                <a:ea typeface="Droid Sans"/>
                <a:cs typeface="Droid Sans"/>
                <a:sym typeface="Droid Sans"/>
              </a:rPr>
              <a:t>UNCRC and other guiding frameworks Malaysia is party to </a:t>
            </a:r>
            <a:endParaRPr b="1" sz="2500">
              <a:solidFill>
                <a:srgbClr val="FFFFFF"/>
              </a:solidFill>
              <a:latin typeface="Droid Sans"/>
              <a:ea typeface="Droid Sans"/>
              <a:cs typeface="Droid Sans"/>
              <a:sym typeface="Droid Sans"/>
            </a:endParaRPr>
          </a:p>
          <a:p>
            <a:pPr indent="-387350" lvl="0" marL="457200" rtl="0" algn="ctr">
              <a:spcBef>
                <a:spcPts val="0"/>
              </a:spcBef>
              <a:spcAft>
                <a:spcPts val="0"/>
              </a:spcAft>
              <a:buClr>
                <a:srgbClr val="FFFFFF"/>
              </a:buClr>
              <a:buSzPts val="2500"/>
              <a:buFont typeface="Droid Sans"/>
              <a:buAutoNum type="arabicPeriod"/>
            </a:pPr>
            <a:r>
              <a:rPr b="1" lang="en" sz="2500">
                <a:solidFill>
                  <a:schemeClr val="dk1"/>
                </a:solidFill>
                <a:latin typeface="Droid Sans"/>
                <a:ea typeface="Droid Sans"/>
                <a:cs typeface="Droid Sans"/>
                <a:sym typeface="Droid Sans"/>
              </a:rPr>
              <a:t>Best interest of the child</a:t>
            </a:r>
            <a:endParaRPr b="1" sz="2500">
              <a:solidFill>
                <a:srgbClr val="FFFFFF"/>
              </a:solidFill>
              <a:latin typeface="Droid Sans"/>
              <a:ea typeface="Droid Sans"/>
              <a:cs typeface="Droid Sans"/>
              <a:sym typeface="Droid Sans"/>
            </a:endParaRPr>
          </a:p>
        </p:txBody>
      </p:sp>
      <p:grpSp>
        <p:nvGrpSpPr>
          <p:cNvPr id="75" name="Google Shape;75;p15"/>
          <p:cNvGrpSpPr/>
          <p:nvPr/>
        </p:nvGrpSpPr>
        <p:grpSpPr>
          <a:xfrm>
            <a:off x="0" y="4631609"/>
            <a:ext cx="9144000" cy="566651"/>
            <a:chOff x="0" y="4501950"/>
            <a:chExt cx="9144000" cy="696303"/>
          </a:xfrm>
        </p:grpSpPr>
        <p:sp>
          <p:nvSpPr>
            <p:cNvPr id="76" name="Google Shape;76;p15"/>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rotWithShape="1">
            <a:blip r:embed="rId3">
              <a:alphaModFix/>
            </a:blip>
            <a:srcRect b="0" l="0" r="62818" t="0"/>
            <a:stretch/>
          </p:blipFill>
          <p:spPr>
            <a:xfrm>
              <a:off x="8556900" y="4501950"/>
              <a:ext cx="491598" cy="69630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2212000" y="315975"/>
            <a:ext cx="4752600" cy="9075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Definition of CSA</a:t>
            </a:r>
            <a:endParaRPr b="1" sz="3000">
              <a:solidFill>
                <a:srgbClr val="FFFFFF"/>
              </a:solidFill>
              <a:latin typeface="Montserrat"/>
              <a:ea typeface="Montserrat"/>
              <a:cs typeface="Montserrat"/>
              <a:sym typeface="Montserrat"/>
            </a:endParaRPr>
          </a:p>
        </p:txBody>
      </p:sp>
      <p:sp>
        <p:nvSpPr>
          <p:cNvPr id="83" name="Google Shape;83;p16"/>
          <p:cNvSpPr txBox="1"/>
          <p:nvPr/>
        </p:nvSpPr>
        <p:spPr>
          <a:xfrm>
            <a:off x="936550" y="1430650"/>
            <a:ext cx="7303500" cy="25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Droid Sans"/>
                <a:ea typeface="Droid Sans"/>
                <a:cs typeface="Droid Sans"/>
                <a:sym typeface="Droid Sans"/>
              </a:rPr>
              <a:t>Sexual abuse takes place when </a:t>
            </a:r>
            <a:endParaRPr b="1" sz="2500">
              <a:solidFill>
                <a:srgbClr val="FFFFFF"/>
              </a:solidFill>
              <a:latin typeface="Droid Sans"/>
              <a:ea typeface="Droid Sans"/>
              <a:cs typeface="Droid Sans"/>
              <a:sym typeface="Droid Sans"/>
            </a:endParaRPr>
          </a:p>
          <a:p>
            <a:pPr indent="0" lvl="0" marL="0" rtl="0" algn="ctr">
              <a:spcBef>
                <a:spcPts val="0"/>
              </a:spcBef>
              <a:spcAft>
                <a:spcPts val="0"/>
              </a:spcAft>
              <a:buNone/>
            </a:pPr>
            <a:r>
              <a:t/>
            </a:r>
            <a:endParaRPr b="1" sz="2500">
              <a:solidFill>
                <a:srgbClr val="FFFFFF"/>
              </a:solidFill>
              <a:latin typeface="Droid Sans"/>
              <a:ea typeface="Droid Sans"/>
              <a:cs typeface="Droid Sans"/>
              <a:sym typeface="Droid Sans"/>
            </a:endParaRPr>
          </a:p>
          <a:p>
            <a:pPr indent="0" lvl="0" marL="0" rtl="0" algn="ctr">
              <a:spcBef>
                <a:spcPts val="0"/>
              </a:spcBef>
              <a:spcAft>
                <a:spcPts val="0"/>
              </a:spcAft>
              <a:buNone/>
            </a:pPr>
            <a:r>
              <a:rPr b="1" lang="en" sz="2500">
                <a:solidFill>
                  <a:srgbClr val="FFE53F"/>
                </a:solidFill>
                <a:latin typeface="Droid Sans"/>
                <a:ea typeface="Droid Sans"/>
                <a:cs typeface="Droid Sans"/>
                <a:sym typeface="Droid Sans"/>
              </a:rPr>
              <a:t>a </a:t>
            </a:r>
            <a:r>
              <a:rPr b="1" lang="en" sz="2500" u="sng">
                <a:solidFill>
                  <a:srgbClr val="FFE53F"/>
                </a:solidFill>
                <a:latin typeface="Droid Sans"/>
                <a:ea typeface="Droid Sans"/>
                <a:cs typeface="Droid Sans"/>
                <a:sym typeface="Droid Sans"/>
              </a:rPr>
              <a:t>person in power</a:t>
            </a:r>
            <a:r>
              <a:rPr b="1" lang="en" sz="2500">
                <a:solidFill>
                  <a:srgbClr val="FFE53F"/>
                </a:solidFill>
                <a:latin typeface="Droid Sans"/>
                <a:ea typeface="Droid Sans"/>
                <a:cs typeface="Droid Sans"/>
                <a:sym typeface="Droid Sans"/>
              </a:rPr>
              <a:t> </a:t>
            </a:r>
            <a:endParaRPr b="1" sz="2500">
              <a:solidFill>
                <a:srgbClr val="FFE53F"/>
              </a:solidFill>
              <a:latin typeface="Droid Sans"/>
              <a:ea typeface="Droid Sans"/>
              <a:cs typeface="Droid Sans"/>
              <a:sym typeface="Droid Sans"/>
            </a:endParaRPr>
          </a:p>
          <a:p>
            <a:pPr indent="0" lvl="0" marL="0" rtl="0" algn="ctr">
              <a:spcBef>
                <a:spcPts val="0"/>
              </a:spcBef>
              <a:spcAft>
                <a:spcPts val="0"/>
              </a:spcAft>
              <a:buNone/>
            </a:pPr>
            <a:r>
              <a:rPr b="1" lang="en" sz="2500">
                <a:solidFill>
                  <a:srgbClr val="FFE53F"/>
                </a:solidFill>
                <a:latin typeface="Droid Sans"/>
                <a:ea typeface="Droid Sans"/>
                <a:cs typeface="Droid Sans"/>
                <a:sym typeface="Droid Sans"/>
              </a:rPr>
              <a:t>coerces, tricks, and/or forces</a:t>
            </a:r>
            <a:endParaRPr b="1" sz="2500">
              <a:solidFill>
                <a:srgbClr val="FFE53F"/>
              </a:solidFill>
              <a:latin typeface="Droid Sans"/>
              <a:ea typeface="Droid Sans"/>
              <a:cs typeface="Droid Sans"/>
              <a:sym typeface="Droid Sans"/>
            </a:endParaRPr>
          </a:p>
          <a:p>
            <a:pPr indent="0" lvl="0" marL="0" rtl="0" algn="ctr">
              <a:spcBef>
                <a:spcPts val="0"/>
              </a:spcBef>
              <a:spcAft>
                <a:spcPts val="0"/>
              </a:spcAft>
              <a:buNone/>
            </a:pPr>
            <a:r>
              <a:rPr b="1" lang="en" sz="2500">
                <a:solidFill>
                  <a:srgbClr val="FFFFFF"/>
                </a:solidFill>
                <a:latin typeface="Droid Sans"/>
                <a:ea typeface="Droid Sans"/>
                <a:cs typeface="Droid Sans"/>
                <a:sym typeface="Droid Sans"/>
              </a:rPr>
              <a:t> </a:t>
            </a:r>
            <a:endParaRPr b="1" sz="2500">
              <a:solidFill>
                <a:srgbClr val="FFFFFF"/>
              </a:solidFill>
              <a:latin typeface="Droid Sans"/>
              <a:ea typeface="Droid Sans"/>
              <a:cs typeface="Droid Sans"/>
              <a:sym typeface="Droid Sans"/>
            </a:endParaRPr>
          </a:p>
          <a:p>
            <a:pPr indent="0" lvl="0" marL="0" rtl="0" algn="ctr">
              <a:spcBef>
                <a:spcPts val="0"/>
              </a:spcBef>
              <a:spcAft>
                <a:spcPts val="0"/>
              </a:spcAft>
              <a:buNone/>
            </a:pPr>
            <a:r>
              <a:rPr b="1" lang="en" sz="2500">
                <a:solidFill>
                  <a:srgbClr val="FFFFFF"/>
                </a:solidFill>
                <a:latin typeface="Droid Sans"/>
                <a:ea typeface="Droid Sans"/>
                <a:cs typeface="Droid Sans"/>
                <a:sym typeface="Droid Sans"/>
              </a:rPr>
              <a:t>a </a:t>
            </a:r>
            <a:r>
              <a:rPr b="1" lang="en" sz="2500">
                <a:solidFill>
                  <a:srgbClr val="FFE53F"/>
                </a:solidFill>
                <a:latin typeface="Droid Sans"/>
                <a:ea typeface="Droid Sans"/>
                <a:cs typeface="Droid Sans"/>
                <a:sym typeface="Droid Sans"/>
              </a:rPr>
              <a:t>child</a:t>
            </a:r>
            <a:r>
              <a:rPr b="1" lang="en" sz="2500">
                <a:solidFill>
                  <a:srgbClr val="FFFFFF"/>
                </a:solidFill>
                <a:latin typeface="Droid Sans"/>
                <a:ea typeface="Droid Sans"/>
                <a:cs typeface="Droid Sans"/>
                <a:sym typeface="Droid Sans"/>
              </a:rPr>
              <a:t> to take part in a </a:t>
            </a:r>
            <a:r>
              <a:rPr b="1" lang="en" sz="2500">
                <a:solidFill>
                  <a:srgbClr val="FFE53F"/>
                </a:solidFill>
                <a:latin typeface="Droid Sans"/>
                <a:ea typeface="Droid Sans"/>
                <a:cs typeface="Droid Sans"/>
                <a:sym typeface="Droid Sans"/>
              </a:rPr>
              <a:t>sexual activity</a:t>
            </a:r>
            <a:r>
              <a:rPr b="1" lang="en" sz="2500">
                <a:solidFill>
                  <a:srgbClr val="FFFFFF"/>
                </a:solidFill>
                <a:latin typeface="Droid Sans"/>
                <a:ea typeface="Droid Sans"/>
                <a:cs typeface="Droid Sans"/>
                <a:sym typeface="Droid Sans"/>
              </a:rPr>
              <a:t>, using the child for their own </a:t>
            </a:r>
            <a:r>
              <a:rPr b="1" lang="en" sz="2500">
                <a:solidFill>
                  <a:srgbClr val="FFE53F"/>
                </a:solidFill>
                <a:latin typeface="Droid Sans"/>
                <a:ea typeface="Droid Sans"/>
                <a:cs typeface="Droid Sans"/>
                <a:sym typeface="Droid Sans"/>
              </a:rPr>
              <a:t>sexual gratification</a:t>
            </a:r>
            <a:r>
              <a:rPr b="1" lang="en" sz="2500">
                <a:solidFill>
                  <a:srgbClr val="FFFFFF"/>
                </a:solidFill>
                <a:latin typeface="Droid Sans"/>
                <a:ea typeface="Droid Sans"/>
                <a:cs typeface="Droid Sans"/>
                <a:sym typeface="Droid Sans"/>
              </a:rPr>
              <a:t>.</a:t>
            </a:r>
            <a:endParaRPr b="1" sz="2500">
              <a:solidFill>
                <a:srgbClr val="FFFFFF"/>
              </a:solidFill>
              <a:latin typeface="Droid Sans"/>
              <a:ea typeface="Droid Sans"/>
              <a:cs typeface="Droid Sans"/>
              <a:sym typeface="Droid Sans"/>
            </a:endParaRPr>
          </a:p>
        </p:txBody>
      </p:sp>
      <p:grpSp>
        <p:nvGrpSpPr>
          <p:cNvPr id="84" name="Google Shape;84;p16"/>
          <p:cNvGrpSpPr/>
          <p:nvPr/>
        </p:nvGrpSpPr>
        <p:grpSpPr>
          <a:xfrm>
            <a:off x="0" y="4631609"/>
            <a:ext cx="9144000" cy="566651"/>
            <a:chOff x="0" y="4501950"/>
            <a:chExt cx="9144000" cy="696303"/>
          </a:xfrm>
        </p:grpSpPr>
        <p:sp>
          <p:nvSpPr>
            <p:cNvPr id="85" name="Google Shape;85;p16"/>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rotWithShape="1">
            <a:blip r:embed="rId3">
              <a:alphaModFix/>
            </a:blip>
            <a:srcRect b="0" l="0" r="62818" t="0"/>
            <a:stretch/>
          </p:blipFill>
          <p:spPr>
            <a:xfrm>
              <a:off x="8556900" y="4501950"/>
              <a:ext cx="491598" cy="696303"/>
            </a:xfrm>
            <a:prstGeom prst="rect">
              <a:avLst/>
            </a:prstGeom>
            <a:noFill/>
            <a:ln>
              <a:noFill/>
            </a:ln>
          </p:spPr>
        </p:pic>
        <p:sp>
          <p:nvSpPr>
            <p:cNvPr id="87" name="Google Shape;87;p16"/>
            <p:cNvSpPr txBox="1"/>
            <p:nvPr/>
          </p:nvSpPr>
          <p:spPr>
            <a:xfrm>
              <a:off x="76200" y="4630650"/>
              <a:ext cx="40713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Protect &amp; Save the Children Project Reach</a:t>
              </a:r>
              <a:endParaRPr>
                <a:solidFill>
                  <a:srgbClr val="EFEFEF"/>
                </a:solidFill>
                <a:latin typeface="Kalam"/>
                <a:ea typeface="Kalam"/>
                <a:cs typeface="Kalam"/>
                <a:sym typeface="Kala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3">
            <a:alphaModFix amt="17000"/>
          </a:blip>
          <a:srcRect b="27221" l="34064" r="32520" t="13211"/>
          <a:stretch/>
        </p:blipFill>
        <p:spPr>
          <a:xfrm>
            <a:off x="5576025" y="-687050"/>
            <a:ext cx="4265950" cy="7604425"/>
          </a:xfrm>
          <a:prstGeom prst="rect">
            <a:avLst/>
          </a:prstGeom>
          <a:noFill/>
          <a:ln>
            <a:noFill/>
          </a:ln>
        </p:spPr>
      </p:pic>
      <p:sp>
        <p:nvSpPr>
          <p:cNvPr id="93" name="Google Shape;93;p17"/>
          <p:cNvSpPr txBox="1"/>
          <p:nvPr>
            <p:ph type="title"/>
          </p:nvPr>
        </p:nvSpPr>
        <p:spPr>
          <a:xfrm rot="269">
            <a:off x="433625" y="356176"/>
            <a:ext cx="3828600" cy="6912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OCSEA Trends</a:t>
            </a:r>
            <a:endParaRPr b="1" sz="3000">
              <a:solidFill>
                <a:srgbClr val="FFFFFF"/>
              </a:solidFill>
              <a:latin typeface="Montserrat"/>
              <a:ea typeface="Montserrat"/>
              <a:cs typeface="Montserrat"/>
              <a:sym typeface="Montserrat"/>
            </a:endParaRPr>
          </a:p>
        </p:txBody>
      </p:sp>
      <p:grpSp>
        <p:nvGrpSpPr>
          <p:cNvPr id="94" name="Google Shape;94;p17"/>
          <p:cNvGrpSpPr/>
          <p:nvPr/>
        </p:nvGrpSpPr>
        <p:grpSpPr>
          <a:xfrm>
            <a:off x="0" y="4631609"/>
            <a:ext cx="9144000" cy="566651"/>
            <a:chOff x="0" y="4501950"/>
            <a:chExt cx="9144000" cy="696303"/>
          </a:xfrm>
        </p:grpSpPr>
        <p:sp>
          <p:nvSpPr>
            <p:cNvPr id="95" name="Google Shape;95;p17"/>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7"/>
            <p:cNvPicPr preferRelativeResize="0"/>
            <p:nvPr/>
          </p:nvPicPr>
          <p:blipFill rotWithShape="1">
            <a:blip r:embed="rId4">
              <a:alphaModFix/>
            </a:blip>
            <a:srcRect b="0" l="0" r="62818" t="0"/>
            <a:stretch/>
          </p:blipFill>
          <p:spPr>
            <a:xfrm>
              <a:off x="8556900" y="4501950"/>
              <a:ext cx="491598" cy="696303"/>
            </a:xfrm>
            <a:prstGeom prst="rect">
              <a:avLst/>
            </a:prstGeom>
            <a:noFill/>
            <a:ln>
              <a:noFill/>
            </a:ln>
          </p:spPr>
        </p:pic>
      </p:grpSp>
      <p:sp>
        <p:nvSpPr>
          <p:cNvPr id="97" name="Google Shape;97;p17"/>
          <p:cNvSpPr txBox="1"/>
          <p:nvPr>
            <p:ph idx="4294967295" type="ctrTitle"/>
          </p:nvPr>
        </p:nvSpPr>
        <p:spPr>
          <a:xfrm>
            <a:off x="238575" y="1412025"/>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CSAM Distribution</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Peer-to-peer networks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Twitter</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Web searches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CSAM Hosting</a:t>
            </a:r>
            <a:endParaRPr b="1" sz="2000">
              <a:solidFill>
                <a:schemeClr val="lt1"/>
              </a:solidFill>
              <a:latin typeface="Montserrat"/>
              <a:ea typeface="Montserrat"/>
              <a:cs typeface="Montserrat"/>
              <a:sym typeface="Montserrat"/>
            </a:endParaRPr>
          </a:p>
        </p:txBody>
      </p:sp>
      <p:sp>
        <p:nvSpPr>
          <p:cNvPr id="98" name="Google Shape;98;p17"/>
          <p:cNvSpPr txBox="1"/>
          <p:nvPr/>
        </p:nvSpPr>
        <p:spPr>
          <a:xfrm>
            <a:off x="76200" y="4736350"/>
            <a:ext cx="8102100" cy="2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PDRM, Disrupting Harm Study in Malaysia</a:t>
            </a:r>
            <a:endParaRPr>
              <a:solidFill>
                <a:srgbClr val="EFEFEF"/>
              </a:solidFill>
              <a:latin typeface="Kalam"/>
              <a:ea typeface="Kalam"/>
              <a:cs typeface="Kalam"/>
              <a:sym typeface="Kalam"/>
            </a:endParaRPr>
          </a:p>
        </p:txBody>
      </p:sp>
      <p:sp>
        <p:nvSpPr>
          <p:cNvPr id="99" name="Google Shape;99;p17"/>
          <p:cNvSpPr txBox="1"/>
          <p:nvPr>
            <p:ph idx="4294967295" type="ctrTitle"/>
          </p:nvPr>
        </p:nvSpPr>
        <p:spPr>
          <a:xfrm>
            <a:off x="3217650" y="1412025"/>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Links to Travel and Tourism</a:t>
            </a:r>
            <a:endParaRPr b="1" sz="2000">
              <a:solidFill>
                <a:schemeClr val="lt1"/>
              </a:solidFill>
              <a:latin typeface="Montserrat"/>
              <a:ea typeface="Montserrat"/>
              <a:cs typeface="Montserrat"/>
              <a:sym typeface="Montserrat"/>
            </a:endParaRPr>
          </a:p>
        </p:txBody>
      </p:sp>
      <p:sp>
        <p:nvSpPr>
          <p:cNvPr id="100" name="Google Shape;100;p17"/>
          <p:cNvSpPr txBox="1"/>
          <p:nvPr>
            <p:ph idx="4294967295" type="ctrTitle"/>
          </p:nvPr>
        </p:nvSpPr>
        <p:spPr>
          <a:xfrm>
            <a:off x="3217650" y="254176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Self-generated Sexual Content involving Young People</a:t>
            </a:r>
            <a:endParaRPr b="1" sz="2000">
              <a:solidFill>
                <a:schemeClr val="lt1"/>
              </a:solidFill>
              <a:latin typeface="Montserrat"/>
              <a:ea typeface="Montserrat"/>
              <a:cs typeface="Montserrat"/>
              <a:sym typeface="Montserrat"/>
            </a:endParaRPr>
          </a:p>
        </p:txBody>
      </p:sp>
      <p:sp>
        <p:nvSpPr>
          <p:cNvPr id="101" name="Google Shape;101;p17"/>
          <p:cNvSpPr txBox="1"/>
          <p:nvPr>
            <p:ph idx="4294967295" type="ctrTitle"/>
          </p:nvPr>
        </p:nvSpPr>
        <p:spPr>
          <a:xfrm>
            <a:off x="6098650" y="141201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Online grooming</a:t>
            </a:r>
            <a:endParaRPr b="1" sz="2000">
              <a:solidFill>
                <a:schemeClr val="lt1"/>
              </a:solidFill>
              <a:latin typeface="Montserrat"/>
              <a:ea typeface="Montserrat"/>
              <a:cs typeface="Montserrat"/>
              <a:sym typeface="Montserrat"/>
            </a:endParaRPr>
          </a:p>
        </p:txBody>
      </p:sp>
      <p:sp>
        <p:nvSpPr>
          <p:cNvPr id="102" name="Google Shape;102;p17"/>
          <p:cNvSpPr txBox="1"/>
          <p:nvPr>
            <p:ph idx="4294967295" type="ctrTitle"/>
          </p:nvPr>
        </p:nvSpPr>
        <p:spPr>
          <a:xfrm>
            <a:off x="6214925" y="254176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Harmful sexual content sent to a child</a:t>
            </a:r>
            <a:endParaRPr b="1" sz="2000">
              <a:solidFill>
                <a:schemeClr val="lt1"/>
              </a:solidFill>
              <a:latin typeface="Montserrat"/>
              <a:ea typeface="Montserrat"/>
              <a:cs typeface="Montserrat"/>
              <a:sym typeface="Montserrat"/>
            </a:endParaRPr>
          </a:p>
        </p:txBody>
      </p:sp>
      <p:pic>
        <p:nvPicPr>
          <p:cNvPr id="103" name="Google Shape;103;p17" title="Screenshot 2025-03-20 at 4.25.53 AM.png"/>
          <p:cNvPicPr preferRelativeResize="0"/>
          <p:nvPr/>
        </p:nvPicPr>
        <p:blipFill>
          <a:blip r:embed="rId5">
            <a:alphaModFix/>
          </a:blip>
          <a:stretch>
            <a:fillRect/>
          </a:stretch>
        </p:blipFill>
        <p:spPr>
          <a:xfrm>
            <a:off x="0" y="-151812"/>
            <a:ext cx="9144003" cy="5295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CEAB"/>
        </a:solidFill>
      </p:bgPr>
    </p:bg>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3">
            <a:alphaModFix amt="17000"/>
          </a:blip>
          <a:srcRect b="27221" l="34064" r="32520" t="13211"/>
          <a:stretch/>
        </p:blipFill>
        <p:spPr>
          <a:xfrm>
            <a:off x="5576025" y="-687050"/>
            <a:ext cx="4265950" cy="7604425"/>
          </a:xfrm>
          <a:prstGeom prst="rect">
            <a:avLst/>
          </a:prstGeom>
          <a:noFill/>
          <a:ln>
            <a:noFill/>
          </a:ln>
        </p:spPr>
      </p:pic>
      <p:sp>
        <p:nvSpPr>
          <p:cNvPr id="109" name="Google Shape;109;p18"/>
          <p:cNvSpPr txBox="1"/>
          <p:nvPr>
            <p:ph type="title"/>
          </p:nvPr>
        </p:nvSpPr>
        <p:spPr>
          <a:xfrm rot="269">
            <a:off x="433625" y="356176"/>
            <a:ext cx="3828600" cy="6912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OCSEA Trends</a:t>
            </a:r>
            <a:endParaRPr b="1" sz="3000">
              <a:solidFill>
                <a:srgbClr val="FFFFFF"/>
              </a:solidFill>
              <a:latin typeface="Montserrat"/>
              <a:ea typeface="Montserrat"/>
              <a:cs typeface="Montserrat"/>
              <a:sym typeface="Montserrat"/>
            </a:endParaRPr>
          </a:p>
        </p:txBody>
      </p:sp>
      <p:grpSp>
        <p:nvGrpSpPr>
          <p:cNvPr id="110" name="Google Shape;110;p18"/>
          <p:cNvGrpSpPr/>
          <p:nvPr/>
        </p:nvGrpSpPr>
        <p:grpSpPr>
          <a:xfrm>
            <a:off x="0" y="4631609"/>
            <a:ext cx="9144000" cy="566651"/>
            <a:chOff x="0" y="4501950"/>
            <a:chExt cx="9144000" cy="696303"/>
          </a:xfrm>
        </p:grpSpPr>
        <p:sp>
          <p:nvSpPr>
            <p:cNvPr id="111" name="Google Shape;111;p18"/>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8"/>
            <p:cNvPicPr preferRelativeResize="0"/>
            <p:nvPr/>
          </p:nvPicPr>
          <p:blipFill rotWithShape="1">
            <a:blip r:embed="rId4">
              <a:alphaModFix/>
            </a:blip>
            <a:srcRect b="0" l="0" r="62818" t="0"/>
            <a:stretch/>
          </p:blipFill>
          <p:spPr>
            <a:xfrm>
              <a:off x="8556900" y="4501950"/>
              <a:ext cx="491598" cy="696303"/>
            </a:xfrm>
            <a:prstGeom prst="rect">
              <a:avLst/>
            </a:prstGeom>
            <a:noFill/>
            <a:ln>
              <a:noFill/>
            </a:ln>
          </p:spPr>
        </p:pic>
      </p:grpSp>
      <p:sp>
        <p:nvSpPr>
          <p:cNvPr id="113" name="Google Shape;113;p18"/>
          <p:cNvSpPr txBox="1"/>
          <p:nvPr>
            <p:ph idx="4294967295" type="ctrTitle"/>
          </p:nvPr>
        </p:nvSpPr>
        <p:spPr>
          <a:xfrm>
            <a:off x="238575" y="1412025"/>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CSAM Distribution</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Peer-to-peer networks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Twitter</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Web searches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Char char="●"/>
            </a:pPr>
            <a:r>
              <a:rPr b="1" lang="en" sz="2000">
                <a:solidFill>
                  <a:schemeClr val="lt1"/>
                </a:solidFill>
                <a:latin typeface="Montserrat"/>
                <a:ea typeface="Montserrat"/>
                <a:cs typeface="Montserrat"/>
                <a:sym typeface="Montserrat"/>
              </a:rPr>
              <a:t>CSAM Hosting</a:t>
            </a:r>
            <a:endParaRPr b="1" sz="2000">
              <a:solidFill>
                <a:schemeClr val="lt1"/>
              </a:solidFill>
              <a:latin typeface="Montserrat"/>
              <a:ea typeface="Montserrat"/>
              <a:cs typeface="Montserrat"/>
              <a:sym typeface="Montserrat"/>
            </a:endParaRPr>
          </a:p>
        </p:txBody>
      </p:sp>
      <p:sp>
        <p:nvSpPr>
          <p:cNvPr id="114" name="Google Shape;114;p18"/>
          <p:cNvSpPr txBox="1"/>
          <p:nvPr/>
        </p:nvSpPr>
        <p:spPr>
          <a:xfrm>
            <a:off x="76200" y="4736350"/>
            <a:ext cx="8102100" cy="2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Disrupting Harm Study in Malaysia, bodyright campaign, Internet Watch Foundation</a:t>
            </a:r>
            <a:endParaRPr>
              <a:solidFill>
                <a:srgbClr val="EFEFEF"/>
              </a:solidFill>
              <a:latin typeface="Kalam"/>
              <a:ea typeface="Kalam"/>
              <a:cs typeface="Kalam"/>
              <a:sym typeface="Kalam"/>
            </a:endParaRPr>
          </a:p>
        </p:txBody>
      </p:sp>
      <p:sp>
        <p:nvSpPr>
          <p:cNvPr id="115" name="Google Shape;115;p18"/>
          <p:cNvSpPr txBox="1"/>
          <p:nvPr>
            <p:ph idx="4294967295" type="ctrTitle"/>
          </p:nvPr>
        </p:nvSpPr>
        <p:spPr>
          <a:xfrm>
            <a:off x="3217650" y="1412025"/>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Links to Travel and Tourism</a:t>
            </a:r>
            <a:endParaRPr b="1" sz="2000">
              <a:solidFill>
                <a:schemeClr val="lt1"/>
              </a:solidFill>
              <a:latin typeface="Montserrat"/>
              <a:ea typeface="Montserrat"/>
              <a:cs typeface="Montserrat"/>
              <a:sym typeface="Montserrat"/>
            </a:endParaRPr>
          </a:p>
        </p:txBody>
      </p:sp>
      <p:sp>
        <p:nvSpPr>
          <p:cNvPr id="116" name="Google Shape;116;p18"/>
          <p:cNvSpPr txBox="1"/>
          <p:nvPr>
            <p:ph idx="4294967295" type="ctrTitle"/>
          </p:nvPr>
        </p:nvSpPr>
        <p:spPr>
          <a:xfrm>
            <a:off x="3217650" y="231316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Self-generated Sexual Content involving Young People*</a:t>
            </a:r>
            <a:endParaRPr b="1" sz="2000">
              <a:solidFill>
                <a:schemeClr val="lt1"/>
              </a:solidFill>
              <a:latin typeface="Montserrat"/>
              <a:ea typeface="Montserrat"/>
              <a:cs typeface="Montserrat"/>
              <a:sym typeface="Montserrat"/>
            </a:endParaRPr>
          </a:p>
        </p:txBody>
      </p:sp>
      <p:sp>
        <p:nvSpPr>
          <p:cNvPr id="117" name="Google Shape;117;p18"/>
          <p:cNvSpPr txBox="1"/>
          <p:nvPr>
            <p:ph idx="4294967295" type="ctrTitle"/>
          </p:nvPr>
        </p:nvSpPr>
        <p:spPr>
          <a:xfrm>
            <a:off x="6098650" y="141201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highlight>
                  <a:srgbClr val="FFE53F"/>
                </a:highlight>
                <a:latin typeface="Montserrat"/>
                <a:ea typeface="Montserrat"/>
                <a:cs typeface="Montserrat"/>
                <a:sym typeface="Montserrat"/>
              </a:rPr>
              <a:t>Online grooming</a:t>
            </a:r>
            <a:endParaRPr b="1" sz="2000">
              <a:solidFill>
                <a:schemeClr val="lt1"/>
              </a:solidFill>
              <a:highlight>
                <a:srgbClr val="FFE53F"/>
              </a:highlight>
              <a:latin typeface="Montserrat"/>
              <a:ea typeface="Montserrat"/>
              <a:cs typeface="Montserrat"/>
              <a:sym typeface="Montserrat"/>
            </a:endParaRPr>
          </a:p>
        </p:txBody>
      </p:sp>
      <p:sp>
        <p:nvSpPr>
          <p:cNvPr id="118" name="Google Shape;118;p18"/>
          <p:cNvSpPr txBox="1"/>
          <p:nvPr>
            <p:ph idx="4294967295" type="ctrTitle"/>
          </p:nvPr>
        </p:nvSpPr>
        <p:spPr>
          <a:xfrm>
            <a:off x="238575" y="3426738"/>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Montserrat"/>
                <a:ea typeface="Montserrat"/>
                <a:cs typeface="Montserrat"/>
                <a:sym typeface="Montserrat"/>
              </a:rPr>
              <a:t>Harmful sexual content sent to a child</a:t>
            </a:r>
            <a:endParaRPr b="1" sz="2000">
              <a:solidFill>
                <a:schemeClr val="lt1"/>
              </a:solidFill>
              <a:latin typeface="Montserrat"/>
              <a:ea typeface="Montserrat"/>
              <a:cs typeface="Montserrat"/>
              <a:sym typeface="Montserrat"/>
            </a:endParaRPr>
          </a:p>
        </p:txBody>
      </p:sp>
      <p:sp>
        <p:nvSpPr>
          <p:cNvPr id="119" name="Google Shape;119;p18"/>
          <p:cNvSpPr txBox="1"/>
          <p:nvPr>
            <p:ph idx="4294967295" type="ctrTitle"/>
          </p:nvPr>
        </p:nvSpPr>
        <p:spPr>
          <a:xfrm>
            <a:off x="6098650" y="2313163"/>
            <a:ext cx="2708700" cy="5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highlight>
                  <a:srgbClr val="FFE53F"/>
                </a:highlight>
                <a:latin typeface="Montserrat"/>
                <a:ea typeface="Montserrat"/>
                <a:cs typeface="Montserrat"/>
                <a:sym typeface="Montserrat"/>
              </a:rPr>
              <a:t>Deepfakes that manipulate imagery using machine learning/AI </a:t>
            </a:r>
            <a:endParaRPr b="1" sz="2000">
              <a:solidFill>
                <a:schemeClr val="lt1"/>
              </a:solidFill>
              <a:highlight>
                <a:srgbClr val="FFE53F"/>
              </a:highlight>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3">
            <a:alphaModFix amt="17000"/>
          </a:blip>
          <a:srcRect b="27221" l="34064" r="32520" t="13211"/>
          <a:stretch/>
        </p:blipFill>
        <p:spPr>
          <a:xfrm>
            <a:off x="6206400" y="-814950"/>
            <a:ext cx="4265950" cy="7604425"/>
          </a:xfrm>
          <a:prstGeom prst="rect">
            <a:avLst/>
          </a:prstGeom>
          <a:noFill/>
          <a:ln>
            <a:noFill/>
          </a:ln>
        </p:spPr>
      </p:pic>
      <p:sp>
        <p:nvSpPr>
          <p:cNvPr id="125" name="Google Shape;125;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6" name="Google Shape;126;p19" title="image-asset.png"/>
          <p:cNvPicPr preferRelativeResize="0"/>
          <p:nvPr/>
        </p:nvPicPr>
        <p:blipFill>
          <a:blip r:embed="rId4">
            <a:alphaModFix/>
          </a:blip>
          <a:stretch>
            <a:fillRect/>
          </a:stretch>
        </p:blipFill>
        <p:spPr>
          <a:xfrm>
            <a:off x="1356413" y="0"/>
            <a:ext cx="6431163"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mt="17000"/>
          </a:blip>
          <a:stretch>
            <a:fillRect/>
          </a:stretch>
        </p:blipFill>
        <p:spPr>
          <a:xfrm rot="1528585">
            <a:off x="5234370" y="-438368"/>
            <a:ext cx="4161534" cy="4161534"/>
          </a:xfrm>
          <a:prstGeom prst="rect">
            <a:avLst/>
          </a:prstGeom>
          <a:noFill/>
          <a:ln>
            <a:noFill/>
          </a:ln>
          <a:effectLst>
            <a:outerShdw blurRad="57150" rotWithShape="0" algn="bl" dir="5400000" dist="19050">
              <a:srgbClr val="000000">
                <a:alpha val="50000"/>
              </a:srgbClr>
            </a:outerShdw>
          </a:effectLst>
        </p:spPr>
      </p:pic>
      <p:grpSp>
        <p:nvGrpSpPr>
          <p:cNvPr id="132" name="Google Shape;132;p20"/>
          <p:cNvGrpSpPr/>
          <p:nvPr/>
        </p:nvGrpSpPr>
        <p:grpSpPr>
          <a:xfrm>
            <a:off x="0" y="4631609"/>
            <a:ext cx="9144000" cy="566651"/>
            <a:chOff x="0" y="4501950"/>
            <a:chExt cx="9144000" cy="696303"/>
          </a:xfrm>
        </p:grpSpPr>
        <p:sp>
          <p:nvSpPr>
            <p:cNvPr id="133" name="Google Shape;133;p20"/>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0"/>
            <p:cNvPicPr preferRelativeResize="0"/>
            <p:nvPr/>
          </p:nvPicPr>
          <p:blipFill rotWithShape="1">
            <a:blip r:embed="rId4">
              <a:alphaModFix/>
            </a:blip>
            <a:srcRect b="0" l="0" r="62818" t="0"/>
            <a:stretch/>
          </p:blipFill>
          <p:spPr>
            <a:xfrm>
              <a:off x="8556900" y="4501950"/>
              <a:ext cx="491598" cy="696303"/>
            </a:xfrm>
            <a:prstGeom prst="rect">
              <a:avLst/>
            </a:prstGeom>
            <a:noFill/>
            <a:ln>
              <a:noFill/>
            </a:ln>
          </p:spPr>
        </p:pic>
      </p:grpSp>
      <p:sp>
        <p:nvSpPr>
          <p:cNvPr id="135" name="Google Shape;135;p20"/>
          <p:cNvSpPr txBox="1"/>
          <p:nvPr>
            <p:ph idx="4294967295" type="ctrTitle"/>
          </p:nvPr>
        </p:nvSpPr>
        <p:spPr>
          <a:xfrm>
            <a:off x="444500" y="1091100"/>
            <a:ext cx="7733700" cy="1431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lt1"/>
              </a:buClr>
              <a:buSzPts val="2000"/>
              <a:buFont typeface="Montserrat"/>
              <a:buAutoNum type="arabicPeriod"/>
            </a:pPr>
            <a:r>
              <a:rPr b="1" lang="en" sz="2000">
                <a:solidFill>
                  <a:schemeClr val="lt1"/>
                </a:solidFill>
                <a:latin typeface="Montserrat"/>
                <a:ea typeface="Montserrat"/>
                <a:cs typeface="Montserrat"/>
                <a:sym typeface="Montserrat"/>
              </a:rPr>
              <a:t>Internet users (Strangers, family members, friends etc)</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AutoNum type="arabicPeriod"/>
            </a:pPr>
            <a:r>
              <a:rPr b="1" lang="en" sz="2000">
                <a:solidFill>
                  <a:schemeClr val="lt1"/>
                </a:solidFill>
                <a:latin typeface="Montserrat"/>
                <a:ea typeface="Montserrat"/>
                <a:cs typeface="Montserrat"/>
                <a:sym typeface="Montserrat"/>
              </a:rPr>
              <a:t>Organised criminals</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AutoNum type="arabicPeriod"/>
            </a:pPr>
            <a:r>
              <a:rPr b="1" i="1" lang="en" sz="2000">
                <a:solidFill>
                  <a:schemeClr val="lt1"/>
                </a:solidFill>
                <a:highlight>
                  <a:schemeClr val="accent6"/>
                </a:highlight>
                <a:latin typeface="Montserrat"/>
                <a:ea typeface="Montserrat"/>
                <a:cs typeface="Montserrat"/>
                <a:sym typeface="Montserrat"/>
              </a:rPr>
              <a:t>Tech companies and social media providers?</a:t>
            </a:r>
            <a:endParaRPr b="1" i="1" sz="2000">
              <a:solidFill>
                <a:schemeClr val="lt1"/>
              </a:solidFill>
              <a:highlight>
                <a:schemeClr val="accent6"/>
              </a:highlight>
              <a:latin typeface="Montserrat"/>
              <a:ea typeface="Montserrat"/>
              <a:cs typeface="Montserrat"/>
              <a:sym typeface="Montserrat"/>
            </a:endParaRPr>
          </a:p>
        </p:txBody>
      </p:sp>
      <p:sp>
        <p:nvSpPr>
          <p:cNvPr id="136" name="Google Shape;136;p20"/>
          <p:cNvSpPr txBox="1"/>
          <p:nvPr/>
        </p:nvSpPr>
        <p:spPr>
          <a:xfrm>
            <a:off x="76200" y="4736350"/>
            <a:ext cx="8102100" cy="2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Disrupting Harm Study in Malaysia</a:t>
            </a:r>
            <a:endParaRPr>
              <a:solidFill>
                <a:srgbClr val="EFEFEF"/>
              </a:solidFill>
              <a:latin typeface="Kalam"/>
              <a:ea typeface="Kalam"/>
              <a:cs typeface="Kalam"/>
              <a:sym typeface="Kalam"/>
            </a:endParaRPr>
          </a:p>
        </p:txBody>
      </p:sp>
      <p:sp>
        <p:nvSpPr>
          <p:cNvPr id="137" name="Google Shape;137;p20"/>
          <p:cNvSpPr txBox="1"/>
          <p:nvPr>
            <p:ph type="title"/>
          </p:nvPr>
        </p:nvSpPr>
        <p:spPr>
          <a:xfrm rot="383">
            <a:off x="433625" y="356175"/>
            <a:ext cx="2694300" cy="6912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Actors</a:t>
            </a:r>
            <a:endParaRPr b="1" sz="3000">
              <a:solidFill>
                <a:srgbClr val="FFFFFF"/>
              </a:solidFill>
              <a:latin typeface="Montserrat"/>
              <a:ea typeface="Montserrat"/>
              <a:cs typeface="Montserrat"/>
              <a:sym typeface="Montserrat"/>
            </a:endParaRPr>
          </a:p>
        </p:txBody>
      </p:sp>
      <p:sp>
        <p:nvSpPr>
          <p:cNvPr id="138" name="Google Shape;138;p20"/>
          <p:cNvSpPr txBox="1"/>
          <p:nvPr>
            <p:ph type="title"/>
          </p:nvPr>
        </p:nvSpPr>
        <p:spPr>
          <a:xfrm rot="383">
            <a:off x="444500" y="2581875"/>
            <a:ext cx="2694300" cy="6912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ontserrat"/>
                <a:ea typeface="Montserrat"/>
                <a:cs typeface="Montserrat"/>
                <a:sym typeface="Montserrat"/>
              </a:rPr>
              <a:t>Enablers</a:t>
            </a:r>
            <a:endParaRPr b="1" sz="3000">
              <a:solidFill>
                <a:srgbClr val="FFFFFF"/>
              </a:solidFill>
              <a:latin typeface="Montserrat"/>
              <a:ea typeface="Montserrat"/>
              <a:cs typeface="Montserrat"/>
              <a:sym typeface="Montserrat"/>
            </a:endParaRPr>
          </a:p>
        </p:txBody>
      </p:sp>
      <p:sp>
        <p:nvSpPr>
          <p:cNvPr id="139" name="Google Shape;139;p20"/>
          <p:cNvSpPr txBox="1"/>
          <p:nvPr>
            <p:ph idx="4294967295" type="ctrTitle"/>
          </p:nvPr>
        </p:nvSpPr>
        <p:spPr>
          <a:xfrm>
            <a:off x="474075" y="3381825"/>
            <a:ext cx="6253200" cy="1249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lt1"/>
              </a:buClr>
              <a:buSzPts val="2000"/>
              <a:buFont typeface="Montserrat"/>
              <a:buAutoNum type="arabicPeriod"/>
            </a:pPr>
            <a:r>
              <a:rPr b="1" lang="en" sz="2000">
                <a:solidFill>
                  <a:schemeClr val="lt1"/>
                </a:solidFill>
                <a:latin typeface="Montserrat"/>
                <a:ea typeface="Montserrat"/>
                <a:cs typeface="Montserrat"/>
                <a:sym typeface="Montserrat"/>
              </a:rPr>
              <a:t>Lawmakers and regulators </a:t>
            </a:r>
            <a:endParaRPr b="1" sz="2000">
              <a:solidFill>
                <a:schemeClr val="lt1"/>
              </a:solidFill>
              <a:latin typeface="Montserrat"/>
              <a:ea typeface="Montserrat"/>
              <a:cs typeface="Montserrat"/>
              <a:sym typeface="Montserrat"/>
            </a:endParaRPr>
          </a:p>
          <a:p>
            <a:pPr indent="-355600" lvl="0" marL="457200" rtl="0" algn="l">
              <a:spcBef>
                <a:spcPts val="0"/>
              </a:spcBef>
              <a:spcAft>
                <a:spcPts val="0"/>
              </a:spcAft>
              <a:buClr>
                <a:schemeClr val="lt1"/>
              </a:buClr>
              <a:buSzPts val="2000"/>
              <a:buFont typeface="Montserrat"/>
              <a:buAutoNum type="arabicPeriod"/>
            </a:pPr>
            <a:r>
              <a:rPr b="1" lang="en" sz="2000">
                <a:solidFill>
                  <a:schemeClr val="lt1"/>
                </a:solidFill>
                <a:latin typeface="Montserrat"/>
                <a:ea typeface="Montserrat"/>
                <a:cs typeface="Montserrat"/>
                <a:sym typeface="Montserrat"/>
              </a:rPr>
              <a:t>Tech companies and social media providers</a:t>
            </a:r>
            <a:endParaRPr b="1" sz="20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body"/>
          </p:nvPr>
        </p:nvSpPr>
        <p:spPr>
          <a:xfrm>
            <a:off x="4177075" y="226050"/>
            <a:ext cx="4174200" cy="5667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rgbClr val="FFFFFF"/>
              </a:buClr>
              <a:buSzPts val="2600"/>
              <a:buFont typeface="Droid Sans"/>
              <a:buAutoNum type="arabicPeriod"/>
            </a:pPr>
            <a:r>
              <a:rPr b="1" lang="en" sz="2600">
                <a:solidFill>
                  <a:srgbClr val="FFFFFF"/>
                </a:solidFill>
                <a:latin typeface="Droid Sans"/>
                <a:ea typeface="Droid Sans"/>
                <a:cs typeface="Droid Sans"/>
                <a:sym typeface="Droid Sans"/>
              </a:rPr>
              <a:t>Protection = Control vs User Autonomy</a:t>
            </a:r>
            <a:endParaRPr b="1" sz="2600">
              <a:solidFill>
                <a:srgbClr val="FFFFFF"/>
              </a:solidFill>
              <a:latin typeface="Droid Sans"/>
              <a:ea typeface="Droid Sans"/>
              <a:cs typeface="Droid Sans"/>
              <a:sym typeface="Droid Sans"/>
            </a:endParaRPr>
          </a:p>
          <a:p>
            <a:pPr indent="-393700" lvl="0" marL="457200" rtl="0" algn="l">
              <a:spcBef>
                <a:spcPts val="0"/>
              </a:spcBef>
              <a:spcAft>
                <a:spcPts val="0"/>
              </a:spcAft>
              <a:buClr>
                <a:srgbClr val="FFFFFF"/>
              </a:buClr>
              <a:buSzPts val="2600"/>
              <a:buFont typeface="Droid Sans"/>
              <a:buAutoNum type="arabicPeriod"/>
            </a:pPr>
            <a:r>
              <a:rPr b="1" lang="en" sz="2600">
                <a:solidFill>
                  <a:srgbClr val="FFFFFF"/>
                </a:solidFill>
                <a:latin typeface="Droid Sans"/>
                <a:ea typeface="Droid Sans"/>
                <a:cs typeface="Droid Sans"/>
                <a:sym typeface="Droid Sans"/>
              </a:rPr>
              <a:t>Children and adults are not differentiated in the application of law</a:t>
            </a:r>
            <a:endParaRPr b="1" sz="2600">
              <a:solidFill>
                <a:srgbClr val="FFFFFF"/>
              </a:solidFill>
              <a:latin typeface="Droid Sans"/>
              <a:ea typeface="Droid Sans"/>
              <a:cs typeface="Droid Sans"/>
              <a:sym typeface="Droid Sans"/>
            </a:endParaRPr>
          </a:p>
          <a:p>
            <a:pPr indent="-393700" lvl="0" marL="457200" rtl="0" algn="l">
              <a:spcBef>
                <a:spcPts val="0"/>
              </a:spcBef>
              <a:spcAft>
                <a:spcPts val="0"/>
              </a:spcAft>
              <a:buClr>
                <a:srgbClr val="FFFFFF"/>
              </a:buClr>
              <a:buSzPts val="2600"/>
              <a:buFont typeface="Droid Sans"/>
              <a:buAutoNum type="arabicPeriod"/>
            </a:pPr>
            <a:r>
              <a:rPr b="1" lang="en" sz="2600">
                <a:solidFill>
                  <a:srgbClr val="FFFFFF"/>
                </a:solidFill>
                <a:latin typeface="Droid Sans"/>
                <a:ea typeface="Droid Sans"/>
                <a:cs typeface="Droid Sans"/>
                <a:sym typeface="Droid Sans"/>
              </a:rPr>
              <a:t>Tech companies are </a:t>
            </a:r>
            <a:r>
              <a:rPr b="1" i="1" lang="en" sz="2600">
                <a:solidFill>
                  <a:srgbClr val="FFFFFF"/>
                </a:solidFill>
                <a:latin typeface="Droid Sans"/>
                <a:ea typeface="Droid Sans"/>
                <a:cs typeface="Droid Sans"/>
                <a:sym typeface="Droid Sans"/>
              </a:rPr>
              <a:t>‘off the hook’</a:t>
            </a:r>
            <a:endParaRPr b="1" i="1" sz="2600">
              <a:solidFill>
                <a:srgbClr val="FFFFFF"/>
              </a:solidFill>
              <a:latin typeface="Droid Sans"/>
              <a:ea typeface="Droid Sans"/>
              <a:cs typeface="Droid Sans"/>
              <a:sym typeface="Droid Sans"/>
            </a:endParaRPr>
          </a:p>
        </p:txBody>
      </p:sp>
      <p:sp>
        <p:nvSpPr>
          <p:cNvPr id="145" name="Google Shape;145;p21"/>
          <p:cNvSpPr txBox="1"/>
          <p:nvPr/>
        </p:nvSpPr>
        <p:spPr>
          <a:xfrm>
            <a:off x="76200" y="4630650"/>
            <a:ext cx="40713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Droid Sans"/>
                <a:ea typeface="Droid Sans"/>
                <a:cs typeface="Droid Sans"/>
                <a:sym typeface="Droid Sans"/>
              </a:rPr>
              <a:t>Youths Paving the Way to Safer Childhoods</a:t>
            </a:r>
            <a:endParaRPr>
              <a:solidFill>
                <a:srgbClr val="EFEFEF"/>
              </a:solidFill>
              <a:latin typeface="Droid Sans"/>
              <a:ea typeface="Droid Sans"/>
              <a:cs typeface="Droid Sans"/>
              <a:sym typeface="Droid Sans"/>
            </a:endParaRPr>
          </a:p>
        </p:txBody>
      </p:sp>
      <p:pic>
        <p:nvPicPr>
          <p:cNvPr id="146" name="Google Shape;146;p21"/>
          <p:cNvPicPr preferRelativeResize="0"/>
          <p:nvPr/>
        </p:nvPicPr>
        <p:blipFill rotWithShape="1">
          <a:blip r:embed="rId3">
            <a:alphaModFix amt="14000"/>
          </a:blip>
          <a:srcRect b="15469" l="0" r="0" t="0"/>
          <a:stretch/>
        </p:blipFill>
        <p:spPr>
          <a:xfrm>
            <a:off x="-527687" y="569188"/>
            <a:ext cx="5143500" cy="4347975"/>
          </a:xfrm>
          <a:prstGeom prst="rect">
            <a:avLst/>
          </a:prstGeom>
          <a:noFill/>
          <a:ln>
            <a:noFill/>
          </a:ln>
          <a:effectLst>
            <a:outerShdw blurRad="57150" rotWithShape="0" algn="bl" dir="5400000" dist="19050">
              <a:srgbClr val="000000">
                <a:alpha val="50000"/>
              </a:srgbClr>
            </a:outerShdw>
          </a:effectLst>
        </p:spPr>
      </p:pic>
      <p:grpSp>
        <p:nvGrpSpPr>
          <p:cNvPr id="147" name="Google Shape;147;p21"/>
          <p:cNvGrpSpPr/>
          <p:nvPr/>
        </p:nvGrpSpPr>
        <p:grpSpPr>
          <a:xfrm>
            <a:off x="0" y="4631609"/>
            <a:ext cx="9144000" cy="566651"/>
            <a:chOff x="0" y="4501950"/>
            <a:chExt cx="9144000" cy="696303"/>
          </a:xfrm>
        </p:grpSpPr>
        <p:sp>
          <p:nvSpPr>
            <p:cNvPr id="148" name="Google Shape;148;p21"/>
            <p:cNvSpPr/>
            <p:nvPr/>
          </p:nvSpPr>
          <p:spPr>
            <a:xfrm>
              <a:off x="0" y="4556850"/>
              <a:ext cx="9144000" cy="58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21"/>
            <p:cNvPicPr preferRelativeResize="0"/>
            <p:nvPr/>
          </p:nvPicPr>
          <p:blipFill rotWithShape="1">
            <a:blip r:embed="rId4">
              <a:alphaModFix/>
            </a:blip>
            <a:srcRect b="0" l="0" r="62818" t="0"/>
            <a:stretch/>
          </p:blipFill>
          <p:spPr>
            <a:xfrm>
              <a:off x="8556900" y="4501950"/>
              <a:ext cx="491598" cy="696303"/>
            </a:xfrm>
            <a:prstGeom prst="rect">
              <a:avLst/>
            </a:prstGeom>
            <a:noFill/>
            <a:ln>
              <a:noFill/>
            </a:ln>
          </p:spPr>
        </p:pic>
      </p:grpSp>
      <p:sp>
        <p:nvSpPr>
          <p:cNvPr id="150" name="Google Shape;150;p21"/>
          <p:cNvSpPr txBox="1"/>
          <p:nvPr>
            <p:ph type="title"/>
          </p:nvPr>
        </p:nvSpPr>
        <p:spPr>
          <a:xfrm>
            <a:off x="638725" y="479225"/>
            <a:ext cx="3160800" cy="938100"/>
          </a:xfrm>
          <a:prstGeom prst="rect">
            <a:avLst/>
          </a:prstGeom>
          <a:solidFill>
            <a:srgbClr val="E03030"/>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rgbClr val="FFFFFF"/>
                </a:solidFill>
                <a:latin typeface="Montserrat"/>
                <a:ea typeface="Montserrat"/>
                <a:cs typeface="Montserrat"/>
                <a:sym typeface="Montserrat"/>
              </a:rPr>
              <a:t>Tactics </a:t>
            </a:r>
            <a:endParaRPr b="1" sz="27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2700">
                <a:solidFill>
                  <a:srgbClr val="FFFFFF"/>
                </a:solidFill>
                <a:latin typeface="Montserrat"/>
                <a:ea typeface="Montserrat"/>
                <a:cs typeface="Montserrat"/>
                <a:sym typeface="Montserrat"/>
              </a:rPr>
              <a:t>[Gaps (?)]</a:t>
            </a:r>
            <a:endParaRPr b="1" sz="2700">
              <a:solidFill>
                <a:srgbClr val="FFFFFF"/>
              </a:solidFill>
              <a:latin typeface="Montserrat"/>
              <a:ea typeface="Montserrat"/>
              <a:cs typeface="Montserrat"/>
              <a:sym typeface="Montserrat"/>
            </a:endParaRPr>
          </a:p>
        </p:txBody>
      </p:sp>
      <p:sp>
        <p:nvSpPr>
          <p:cNvPr id="151" name="Google Shape;151;p21"/>
          <p:cNvSpPr txBox="1"/>
          <p:nvPr/>
        </p:nvSpPr>
        <p:spPr>
          <a:xfrm>
            <a:off x="76200" y="4736350"/>
            <a:ext cx="8102100" cy="2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Kalam"/>
                <a:ea typeface="Kalam"/>
                <a:cs typeface="Kalam"/>
                <a:sym typeface="Kalam"/>
              </a:rPr>
              <a:t>Source: Leaked, Childlight</a:t>
            </a:r>
            <a:endParaRPr>
              <a:solidFill>
                <a:srgbClr val="EFEFEF"/>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