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Montserrat Classic Bold" charset="1" panose="00000800000000000000"/>
      <p:regular r:id="rId14"/>
    </p:embeddedFont>
    <p:embeddedFont>
      <p:font typeface="Canva Sans" charset="1" panose="020B0503030501040103"/>
      <p:regular r:id="rId15"/>
    </p:embeddedFont>
    <p:embeddedFont>
      <p:font typeface="Montserrat Classic" charset="1" panose="00000500000000000000"/>
      <p:regular r:id="rId17"/>
    </p:embeddedFont>
    <p:embeddedFont>
      <p:font typeface="Canva Sans Bold" charset="1" panose="020B08030305010401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notesMasters/notesMaster1.xml" Type="http://schemas.openxmlformats.org/officeDocument/2006/relationships/notesMaster"/><Relationship Id="rId12" Target="theme/theme2.xml" Type="http://schemas.openxmlformats.org/officeDocument/2006/relationships/theme"/><Relationship Id="rId13" Target="notesSlides/notesSlide1.xml" Type="http://schemas.openxmlformats.org/officeDocument/2006/relationships/notes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notesSlides/notesSlide2.xml" Type="http://schemas.openxmlformats.org/officeDocument/2006/relationships/notes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notesSlides/notesSlide3.xml" Type="http://schemas.openxmlformats.org/officeDocument/2006/relationships/notes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Far-right preacher Ridhuan Tee compares Penang to Israel’s “creeping colonialism” in Palestine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Generative AI tools utilised to generate fake images, videos, and misinformation campaigns to exploit societal divisions and vulnerabilities. </a:t>
            </a:r>
          </a:p>
          <a:p>
            <a:r>
              <a:rPr lang="en-US"/>
              <a:t/>
            </a:r>
          </a:p>
          <a:p>
            <a:r>
              <a:rPr lang="en-US"/>
              <a:t>Adds complexity to efforts to monitor and counter disinformation and propaganda, challenges the enforcement of community standards &amp; legal frameworks.</a:t>
            </a:r>
          </a:p>
          <a:p>
            <a:r>
              <a:rPr lang="en-US"/>
              <a:t/>
            </a:r>
          </a:p>
          <a:p>
            <a:r>
              <a:rPr lang="en-US"/>
              <a:t>For example: Far right group also exploit global political events such as the ongoing Israel-Palestine conflict to influence domestic politics &amp; incite anti-minority sentiments.</a:t>
            </a:r>
          </a:p>
          <a:p>
            <a:r>
              <a:rPr lang="en-US"/>
              <a:t/>
            </a:r>
          </a:p>
          <a:p>
            <a:r>
              <a:rPr lang="en-US"/>
              <a:t>While sympathy to pro-Palestinian cause is commendable, the probable risk of extremist expressions</a:t>
            </a:r>
          </a:p>
          <a:p>
            <a:r>
              <a:rPr lang="en-US"/>
              <a:t/>
            </a:r>
          </a:p>
          <a:p>
            <a:r>
              <a:rPr lang="en-US"/>
              <a:t>dehumanisation of others can and has led to real-world harassment from vigilante individuals: McD workers</a:t>
            </a:r>
          </a:p>
          <a:p>
            <a:r>
              <a:rPr lang="en-US"/>
              <a:t/>
            </a:r>
          </a:p>
          <a:p>
            <a:r>
              <a:rPr lang="en-US"/>
              <a:t>a reimagining of self as militant or in the frontline, particularly women; comments sections</a:t>
            </a:r>
          </a:p>
          <a:p>
            <a:r>
              <a:rPr lang="en-US"/>
              <a:t/>
            </a:r>
          </a:p>
          <a:p>
            <a:r>
              <a:rPr lang="en-US"/>
              <a:t>Rise of a religious army to defend both the homeland and Palestine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1.Targeted policy recommendations for better regulation of online platforms, and to review government response with regards to existing laws and institutional capacity.</a:t>
            </a:r>
          </a:p>
          <a:p>
            <a:r>
              <a:rPr lang="en-US"/>
              <a:t/>
            </a:r>
          </a:p>
          <a:p>
            <a:r>
              <a:rPr lang="en-US"/>
              <a:t>2. Hold digital platforms accountable in improving their content moderation technology and approach</a:t>
            </a:r>
          </a:p>
          <a:p>
            <a:r>
              <a:rPr lang="en-US"/>
              <a:t/>
            </a:r>
          </a:p>
          <a:p>
            <a:r>
              <a:rPr lang="en-US"/>
              <a:t>3. Findings suggest that simply removing offensive content from social media sites has limitations.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1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7527471" y="833929"/>
            <a:ext cx="12045456" cy="0"/>
          </a:xfrm>
          <a:prstGeom prst="line">
            <a:avLst/>
          </a:prstGeom>
          <a:ln cap="rnd" w="9525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97492" y="1735981"/>
            <a:ext cx="4431495" cy="6140854"/>
            <a:chOff x="0" y="0"/>
            <a:chExt cx="4734560" cy="65608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6830" y="50800"/>
              <a:ext cx="4645660" cy="6473190"/>
            </a:xfrm>
            <a:custGeom>
              <a:avLst/>
              <a:gdLst/>
              <a:ahLst/>
              <a:cxnLst/>
              <a:rect r="r" b="b" t="t" l="l"/>
              <a:pathLst>
                <a:path h="6473190" w="464566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6511"/>
              <a:ext cx="4716780" cy="6544310"/>
            </a:xfrm>
            <a:custGeom>
              <a:avLst/>
              <a:gdLst/>
              <a:ahLst/>
              <a:cxnLst/>
              <a:rect r="r" b="b" t="t" l="l"/>
              <a:pathLst>
                <a:path h="6544310" w="471678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56540" y="265430"/>
              <a:ext cx="4207510" cy="6043930"/>
            </a:xfrm>
            <a:custGeom>
              <a:avLst/>
              <a:gdLst/>
              <a:ahLst/>
              <a:cxnLst/>
              <a:rect r="r" b="b" t="t" l="l"/>
              <a:pathLst>
                <a:path h="6043930" w="420751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3"/>
              <a:stretch>
                <a:fillRect l="-6261" t="0" r="-6261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51378" y="120589"/>
              <a:ext cx="79963" cy="76322"/>
            </a:xfrm>
            <a:custGeom>
              <a:avLst/>
              <a:gdLst/>
              <a:ahLst/>
              <a:cxnLst/>
              <a:rect r="r" b="b" t="t" l="l"/>
              <a:pathLst>
                <a:path h="76322" w="79963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119473" y="104052"/>
              <a:ext cx="114614" cy="109395"/>
            </a:xfrm>
            <a:custGeom>
              <a:avLst/>
              <a:gdLst/>
              <a:ahLst/>
              <a:cxnLst/>
              <a:rect r="r" b="b" t="t" l="l"/>
              <a:pathLst>
                <a:path h="109395" w="114614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328944" y="128221"/>
              <a:ext cx="63971" cy="61058"/>
            </a:xfrm>
            <a:custGeom>
              <a:avLst/>
              <a:gdLst/>
              <a:ahLst/>
              <a:cxnLst/>
              <a:rect r="r" b="b" t="t" l="l"/>
              <a:pathLst>
                <a:path h="61058" w="63971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346270" y="144758"/>
              <a:ext cx="29320" cy="27985"/>
            </a:xfrm>
            <a:custGeom>
              <a:avLst/>
              <a:gdLst/>
              <a:ahLst/>
              <a:cxnLst/>
              <a:rect r="r" b="b" t="t" l="l"/>
              <a:pathLst>
                <a:path h="27985" w="29320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344044" y="144768"/>
              <a:ext cx="15993" cy="15264"/>
            </a:xfrm>
            <a:custGeom>
              <a:avLst/>
              <a:gdLst/>
              <a:ahLst/>
              <a:cxnLst/>
              <a:rect r="r" b="b" t="t" l="l"/>
              <a:pathLst>
                <a:path h="15264" w="15993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716780" y="53467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716780" y="86106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4064000" y="-2540"/>
              <a:ext cx="320040" cy="19050"/>
            </a:xfrm>
            <a:custGeom>
              <a:avLst/>
              <a:gdLst/>
              <a:ahLst/>
              <a:cxnLst/>
              <a:rect r="r" b="b" t="t" l="l"/>
              <a:pathLst>
                <a:path h="19050" w="32004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5189857" y="1758220"/>
            <a:ext cx="4415447" cy="6118615"/>
            <a:chOff x="0" y="0"/>
            <a:chExt cx="4734560" cy="65608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36830" y="50800"/>
              <a:ext cx="4645660" cy="6473190"/>
            </a:xfrm>
            <a:custGeom>
              <a:avLst/>
              <a:gdLst/>
              <a:ahLst/>
              <a:cxnLst/>
              <a:rect r="r" b="b" t="t" l="l"/>
              <a:pathLst>
                <a:path h="6473190" w="464566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16511"/>
              <a:ext cx="4716780" cy="6544310"/>
            </a:xfrm>
            <a:custGeom>
              <a:avLst/>
              <a:gdLst/>
              <a:ahLst/>
              <a:cxnLst/>
              <a:rect r="r" b="b" t="t" l="l"/>
              <a:pathLst>
                <a:path h="6544310" w="471678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56540" y="265430"/>
              <a:ext cx="4207510" cy="6043930"/>
            </a:xfrm>
            <a:custGeom>
              <a:avLst/>
              <a:gdLst/>
              <a:ahLst/>
              <a:cxnLst/>
              <a:rect r="r" b="b" t="t" l="l"/>
              <a:pathLst>
                <a:path h="6043930" w="420751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4"/>
              <a:stretch>
                <a:fillRect l="-27493" t="0" r="-27493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951378" y="120589"/>
              <a:ext cx="79963" cy="76322"/>
            </a:xfrm>
            <a:custGeom>
              <a:avLst/>
              <a:gdLst/>
              <a:ahLst/>
              <a:cxnLst/>
              <a:rect r="r" b="b" t="t" l="l"/>
              <a:pathLst>
                <a:path h="76322" w="79963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119473" y="104052"/>
              <a:ext cx="114614" cy="109395"/>
            </a:xfrm>
            <a:custGeom>
              <a:avLst/>
              <a:gdLst/>
              <a:ahLst/>
              <a:cxnLst/>
              <a:rect r="r" b="b" t="t" l="l"/>
              <a:pathLst>
                <a:path h="109395" w="114614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328944" y="128221"/>
              <a:ext cx="63971" cy="61058"/>
            </a:xfrm>
            <a:custGeom>
              <a:avLst/>
              <a:gdLst/>
              <a:ahLst/>
              <a:cxnLst/>
              <a:rect r="r" b="b" t="t" l="l"/>
              <a:pathLst>
                <a:path h="61058" w="63971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346270" y="144758"/>
              <a:ext cx="29320" cy="27985"/>
            </a:xfrm>
            <a:custGeom>
              <a:avLst/>
              <a:gdLst/>
              <a:ahLst/>
              <a:cxnLst/>
              <a:rect r="r" b="b" t="t" l="l"/>
              <a:pathLst>
                <a:path h="27985" w="29320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344044" y="144768"/>
              <a:ext cx="15993" cy="15264"/>
            </a:xfrm>
            <a:custGeom>
              <a:avLst/>
              <a:gdLst/>
              <a:ahLst/>
              <a:cxnLst/>
              <a:rect r="r" b="b" t="t" l="l"/>
              <a:pathLst>
                <a:path h="15264" w="15993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4716780" y="53467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716780" y="86106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4064000" y="-2540"/>
              <a:ext cx="320040" cy="19050"/>
            </a:xfrm>
            <a:custGeom>
              <a:avLst/>
              <a:gdLst/>
              <a:ahLst/>
              <a:cxnLst/>
              <a:rect r="r" b="b" t="t" l="l"/>
              <a:pathLst>
                <a:path h="19050" w="32004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</p:grpSp>
      <p:grpSp>
        <p:nvGrpSpPr>
          <p:cNvPr name="Group 27" id="27"/>
          <p:cNvGrpSpPr>
            <a:grpSpLocks noChangeAspect="true"/>
          </p:cNvGrpSpPr>
          <p:nvPr/>
        </p:nvGrpSpPr>
        <p:grpSpPr>
          <a:xfrm rot="0">
            <a:off x="9878526" y="833929"/>
            <a:ext cx="3893733" cy="7704419"/>
            <a:chOff x="0" y="0"/>
            <a:chExt cx="2620010" cy="518414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14604" t="0" r="-14604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14029434" y="844649"/>
            <a:ext cx="3893733" cy="7704419"/>
            <a:chOff x="0" y="0"/>
            <a:chExt cx="2620010" cy="518414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11967" t="0" r="-11967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47" id="47"/>
          <p:cNvSpPr txBox="true"/>
          <p:nvPr/>
        </p:nvSpPr>
        <p:spPr>
          <a:xfrm rot="0">
            <a:off x="497492" y="642947"/>
            <a:ext cx="7412493" cy="479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b="true" sz="3697" spc="55">
                <a:solidFill>
                  <a:srgbClr val="00317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KEY FINDINGS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88036" y="8116227"/>
            <a:ext cx="3650408" cy="1508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1"/>
              </a:lnSpc>
            </a:pPr>
            <a:r>
              <a:rPr lang="en-US" sz="1751">
                <a:solidFill>
                  <a:srgbClr val="FDFEFF"/>
                </a:solidFill>
                <a:latin typeface="Canva Sans"/>
                <a:ea typeface="Canva Sans"/>
                <a:cs typeface="Canva Sans"/>
                <a:sym typeface="Canva Sans"/>
              </a:rPr>
              <a:t>Far right influencers and key opinion leaders, like preacher Ridhuan Tee, peddle exclusionary and extremist narratives beyond their milieu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589925" y="8138466"/>
            <a:ext cx="3650408" cy="1812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1"/>
              </a:lnSpc>
            </a:pPr>
            <a:r>
              <a:rPr lang="en-US" sz="1751">
                <a:solidFill>
                  <a:srgbClr val="FDFEFF"/>
                </a:solidFill>
                <a:latin typeface="Canva Sans"/>
                <a:ea typeface="Canva Sans"/>
                <a:cs typeface="Canva Sans"/>
                <a:sym typeface="Canva Sans"/>
              </a:rPr>
              <a:t>The employment of hate and violent language is normalised, such as actor Zul Huzaimy using term “Kafir Harbi” at a PAS ceramah stating he would have “butchered many”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9967721" y="8752393"/>
            <a:ext cx="3833241" cy="1203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1"/>
              </a:lnSpc>
            </a:pPr>
            <a:r>
              <a:rPr lang="en-US" sz="1751">
                <a:solidFill>
                  <a:srgbClr val="FDFEFF"/>
                </a:solidFill>
                <a:latin typeface="Canva Sans"/>
                <a:ea typeface="Canva Sans"/>
                <a:cs typeface="Canva Sans"/>
                <a:sym typeface="Canva Sans"/>
              </a:rPr>
              <a:t>Disinformation, such a about the 13 May 1969 memorial service, travels farther, faster, deeper and more broadly than the truth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4187074" y="8752393"/>
            <a:ext cx="3578453" cy="593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1"/>
              </a:lnSpc>
            </a:pPr>
            <a:r>
              <a:rPr lang="en-US" sz="1751">
                <a:solidFill>
                  <a:srgbClr val="FDFEFF"/>
                </a:solidFill>
                <a:latin typeface="Canva Sans"/>
                <a:ea typeface="Canva Sans"/>
                <a:cs typeface="Canva Sans"/>
                <a:sym typeface="Canva Sans"/>
              </a:rPr>
              <a:t>Abuse of AI facilitates the scale and creativity of hate content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61122" y="203730"/>
            <a:ext cx="1738948" cy="383656"/>
          </a:xfrm>
          <a:custGeom>
            <a:avLst/>
            <a:gdLst/>
            <a:ahLst/>
            <a:cxnLst/>
            <a:rect r="r" b="b" t="t" l="l"/>
            <a:pathLst>
              <a:path h="383656" w="1738948">
                <a:moveTo>
                  <a:pt x="0" y="0"/>
                </a:moveTo>
                <a:lnTo>
                  <a:pt x="1738949" y="0"/>
                </a:lnTo>
                <a:lnTo>
                  <a:pt x="1738949" y="383655"/>
                </a:lnTo>
                <a:lnTo>
                  <a:pt x="0" y="383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-7527471" y="833929"/>
            <a:ext cx="12045456" cy="0"/>
          </a:xfrm>
          <a:prstGeom prst="line">
            <a:avLst/>
          </a:prstGeom>
          <a:ln cap="rnd" w="9525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5228235" y="2440913"/>
            <a:ext cx="3349429" cy="4109729"/>
          </a:xfrm>
          <a:custGeom>
            <a:avLst/>
            <a:gdLst/>
            <a:ahLst/>
            <a:cxnLst/>
            <a:rect r="r" b="b" t="t" l="l"/>
            <a:pathLst>
              <a:path h="4109729" w="3349429">
                <a:moveTo>
                  <a:pt x="0" y="0"/>
                </a:moveTo>
                <a:lnTo>
                  <a:pt x="3349428" y="0"/>
                </a:lnTo>
                <a:lnTo>
                  <a:pt x="3349428" y="4109728"/>
                </a:lnTo>
                <a:lnTo>
                  <a:pt x="0" y="41097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76002" y="2092941"/>
            <a:ext cx="4658989" cy="2236315"/>
          </a:xfrm>
          <a:custGeom>
            <a:avLst/>
            <a:gdLst/>
            <a:ahLst/>
            <a:cxnLst/>
            <a:rect r="r" b="b" t="t" l="l"/>
            <a:pathLst>
              <a:path h="2236315" w="4658989">
                <a:moveTo>
                  <a:pt x="0" y="0"/>
                </a:moveTo>
                <a:lnTo>
                  <a:pt x="4658989" y="0"/>
                </a:lnTo>
                <a:lnTo>
                  <a:pt x="4658989" y="2236314"/>
                </a:lnTo>
                <a:lnTo>
                  <a:pt x="0" y="22363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482538" y="5318653"/>
            <a:ext cx="3975915" cy="2166874"/>
          </a:xfrm>
          <a:custGeom>
            <a:avLst/>
            <a:gdLst/>
            <a:ahLst/>
            <a:cxnLst/>
            <a:rect r="r" b="b" t="t" l="l"/>
            <a:pathLst>
              <a:path h="2166874" w="3975915">
                <a:moveTo>
                  <a:pt x="0" y="0"/>
                </a:moveTo>
                <a:lnTo>
                  <a:pt x="3975915" y="0"/>
                </a:lnTo>
                <a:lnTo>
                  <a:pt x="3975915" y="2166874"/>
                </a:lnTo>
                <a:lnTo>
                  <a:pt x="0" y="21668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854765" y="4174251"/>
            <a:ext cx="4760451" cy="1672040"/>
          </a:xfrm>
          <a:custGeom>
            <a:avLst/>
            <a:gdLst/>
            <a:ahLst/>
            <a:cxnLst/>
            <a:rect r="r" b="b" t="t" l="l"/>
            <a:pathLst>
              <a:path h="1672040" w="4760451">
                <a:moveTo>
                  <a:pt x="0" y="0"/>
                </a:moveTo>
                <a:lnTo>
                  <a:pt x="4760452" y="0"/>
                </a:lnTo>
                <a:lnTo>
                  <a:pt x="4760452" y="1672040"/>
                </a:lnTo>
                <a:lnTo>
                  <a:pt x="0" y="16720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71161" r="0" b="-29367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62073" y="2350394"/>
            <a:ext cx="3646425" cy="1721409"/>
          </a:xfrm>
          <a:custGeom>
            <a:avLst/>
            <a:gdLst/>
            <a:ahLst/>
            <a:cxnLst/>
            <a:rect r="r" b="b" t="t" l="l"/>
            <a:pathLst>
              <a:path h="1721409" w="3646425">
                <a:moveTo>
                  <a:pt x="0" y="0"/>
                </a:moveTo>
                <a:lnTo>
                  <a:pt x="3646426" y="0"/>
                </a:lnTo>
                <a:lnTo>
                  <a:pt x="3646426" y="1721409"/>
                </a:lnTo>
                <a:lnTo>
                  <a:pt x="0" y="17214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996468" y="7703269"/>
            <a:ext cx="3818056" cy="1360182"/>
          </a:xfrm>
          <a:custGeom>
            <a:avLst/>
            <a:gdLst/>
            <a:ahLst/>
            <a:cxnLst/>
            <a:rect r="r" b="b" t="t" l="l"/>
            <a:pathLst>
              <a:path h="1360182" w="3818056">
                <a:moveTo>
                  <a:pt x="0" y="0"/>
                </a:moveTo>
                <a:lnTo>
                  <a:pt x="3818056" y="0"/>
                </a:lnTo>
                <a:lnTo>
                  <a:pt x="3818056" y="1360183"/>
                </a:lnTo>
                <a:lnTo>
                  <a:pt x="0" y="13601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34003" y="5846291"/>
            <a:ext cx="4490231" cy="2009378"/>
          </a:xfrm>
          <a:custGeom>
            <a:avLst/>
            <a:gdLst/>
            <a:ahLst/>
            <a:cxnLst/>
            <a:rect r="r" b="b" t="t" l="l"/>
            <a:pathLst>
              <a:path h="2009378" w="4490231">
                <a:moveTo>
                  <a:pt x="0" y="0"/>
                </a:moveTo>
                <a:lnTo>
                  <a:pt x="4490231" y="0"/>
                </a:lnTo>
                <a:lnTo>
                  <a:pt x="4490231" y="2009378"/>
                </a:lnTo>
                <a:lnTo>
                  <a:pt x="0" y="20093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814524" y="7960444"/>
            <a:ext cx="3635272" cy="1376859"/>
          </a:xfrm>
          <a:custGeom>
            <a:avLst/>
            <a:gdLst/>
            <a:ahLst/>
            <a:cxnLst/>
            <a:rect r="r" b="b" t="t" l="l"/>
            <a:pathLst>
              <a:path h="1376859" w="3635272">
                <a:moveTo>
                  <a:pt x="0" y="0"/>
                </a:moveTo>
                <a:lnTo>
                  <a:pt x="3635273" y="0"/>
                </a:lnTo>
                <a:lnTo>
                  <a:pt x="3635273" y="1376860"/>
                </a:lnTo>
                <a:lnTo>
                  <a:pt x="0" y="13768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2272702" y="1028700"/>
            <a:ext cx="3103992" cy="397718"/>
            <a:chOff x="0" y="0"/>
            <a:chExt cx="817512" cy="10474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7512" cy="104749"/>
            </a:xfrm>
            <a:custGeom>
              <a:avLst/>
              <a:gdLst/>
              <a:ahLst/>
              <a:cxnLst/>
              <a:rect r="r" b="b" t="t" l="l"/>
              <a:pathLst>
                <a:path h="104749" w="817512">
                  <a:moveTo>
                    <a:pt x="0" y="0"/>
                  </a:moveTo>
                  <a:lnTo>
                    <a:pt x="817512" y="0"/>
                  </a:lnTo>
                  <a:lnTo>
                    <a:pt x="817512" y="104749"/>
                  </a:lnTo>
                  <a:lnTo>
                    <a:pt x="0" y="104749"/>
                  </a:lnTo>
                  <a:close/>
                </a:path>
              </a:pathLst>
            </a:custGeom>
            <a:solidFill>
              <a:srgbClr val="FF914D">
                <a:alpha val="60784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7512" cy="142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41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97492" y="642947"/>
            <a:ext cx="7412493" cy="479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b="true" sz="3697" spc="55">
                <a:solidFill>
                  <a:srgbClr val="00317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KEY FINDINGS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4661" y="3517684"/>
            <a:ext cx="4532584" cy="3175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51"/>
              </a:lnSpc>
              <a:spcBef>
                <a:spcPct val="0"/>
              </a:spcBef>
            </a:pPr>
            <a:r>
              <a:rPr lang="en-US" b="true" sz="3607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How hate is manufactured, mutates and has real-world consquences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981753" y="971550"/>
            <a:ext cx="3650408" cy="44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DFE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How it manifested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5611375" y="1036120"/>
            <a:ext cx="2502800" cy="397718"/>
            <a:chOff x="0" y="0"/>
            <a:chExt cx="659174" cy="10474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59174" cy="104749"/>
            </a:xfrm>
            <a:custGeom>
              <a:avLst/>
              <a:gdLst/>
              <a:ahLst/>
              <a:cxnLst/>
              <a:rect r="r" b="b" t="t" l="l"/>
              <a:pathLst>
                <a:path h="104749" w="659174">
                  <a:moveTo>
                    <a:pt x="0" y="0"/>
                  </a:moveTo>
                  <a:lnTo>
                    <a:pt x="659174" y="0"/>
                  </a:lnTo>
                  <a:lnTo>
                    <a:pt x="659174" y="104749"/>
                  </a:lnTo>
                  <a:lnTo>
                    <a:pt x="0" y="104749"/>
                  </a:lnTo>
                  <a:close/>
                </a:path>
              </a:pathLst>
            </a:custGeom>
            <a:solidFill>
              <a:srgbClr val="FF914D">
                <a:alpha val="60784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659174" cy="142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41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5380635" y="971550"/>
            <a:ext cx="2885941" cy="44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1"/>
              </a:lnSpc>
            </a:pPr>
            <a:r>
              <a:rPr lang="en-US" sz="2551">
                <a:solidFill>
                  <a:srgbClr val="FDFE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How it started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61122" y="203730"/>
            <a:ext cx="1738948" cy="383656"/>
          </a:xfrm>
          <a:custGeom>
            <a:avLst/>
            <a:gdLst/>
            <a:ahLst/>
            <a:cxnLst/>
            <a:rect r="r" b="b" t="t" l="l"/>
            <a:pathLst>
              <a:path h="383656" w="1738948">
                <a:moveTo>
                  <a:pt x="0" y="0"/>
                </a:moveTo>
                <a:lnTo>
                  <a:pt x="1738949" y="0"/>
                </a:lnTo>
                <a:lnTo>
                  <a:pt x="1738949" y="383655"/>
                </a:lnTo>
                <a:lnTo>
                  <a:pt x="0" y="38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-4301993" y="795607"/>
            <a:ext cx="10361226" cy="0"/>
          </a:xfrm>
          <a:prstGeom prst="line">
            <a:avLst/>
          </a:prstGeom>
          <a:ln cap="rnd" w="9525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421831" y="2618757"/>
            <a:ext cx="889911" cy="666624"/>
          </a:xfrm>
          <a:custGeom>
            <a:avLst/>
            <a:gdLst/>
            <a:ahLst/>
            <a:cxnLst/>
            <a:rect r="r" b="b" t="t" l="l"/>
            <a:pathLst>
              <a:path h="666624" w="889911">
                <a:moveTo>
                  <a:pt x="0" y="0"/>
                </a:moveTo>
                <a:lnTo>
                  <a:pt x="889910" y="0"/>
                </a:lnTo>
                <a:lnTo>
                  <a:pt x="889910" y="666625"/>
                </a:lnTo>
                <a:lnTo>
                  <a:pt x="0" y="666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578441" y="5320691"/>
            <a:ext cx="6680859" cy="3164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b="true" sz="1999" spc="2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Undermining democratic institutions and values.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Unfettered conspiracy theories and disinformation </a:t>
            </a:r>
            <a:r>
              <a:rPr lang="en-US" b="true" sz="1800" spc="26">
                <a:solidFill>
                  <a:srgbClr val="FFDE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fuel skepticism toward democratic institutions, including legal and judicial systems, electoral processes, and their outcomes.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The rise of vigilantism, and actions exerting political intimidation on those involved in democratic institutions, is a clear indicator of this growing distrust.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431454" y="6078788"/>
            <a:ext cx="880288" cy="879391"/>
          </a:xfrm>
          <a:custGeom>
            <a:avLst/>
            <a:gdLst/>
            <a:ahLst/>
            <a:cxnLst/>
            <a:rect r="r" b="b" t="t" l="l"/>
            <a:pathLst>
              <a:path h="879391" w="880288">
                <a:moveTo>
                  <a:pt x="0" y="0"/>
                </a:moveTo>
                <a:lnTo>
                  <a:pt x="880287" y="0"/>
                </a:lnTo>
                <a:lnTo>
                  <a:pt x="880287" y="879392"/>
                </a:lnTo>
                <a:lnTo>
                  <a:pt x="0" y="879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47405" y="2482433"/>
            <a:ext cx="1070549" cy="939273"/>
          </a:xfrm>
          <a:custGeom>
            <a:avLst/>
            <a:gdLst/>
            <a:ahLst/>
            <a:cxnLst/>
            <a:rect r="r" b="b" t="t" l="l"/>
            <a:pathLst>
              <a:path h="939273" w="1070549">
                <a:moveTo>
                  <a:pt x="0" y="0"/>
                </a:moveTo>
                <a:lnTo>
                  <a:pt x="1070549" y="0"/>
                </a:lnTo>
                <a:lnTo>
                  <a:pt x="1070549" y="939273"/>
                </a:lnTo>
                <a:lnTo>
                  <a:pt x="0" y="939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0477" y="593905"/>
            <a:ext cx="5768755" cy="479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b="true" sz="3697" spc="55">
                <a:solidFill>
                  <a:srgbClr val="00317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THREAT ASSESSMENT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88666" y="1834841"/>
            <a:ext cx="6680859" cy="3837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b="true" sz="1999" spc="2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Normalisation of dangerous hate.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normalisation in online spaces </a:t>
            </a:r>
            <a:r>
              <a:rPr lang="en-US" b="true" sz="1800" spc="26">
                <a:solidFill>
                  <a:srgbClr val="FFDE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leads to its tolerance and lack of challenge by society and, to a certain extent, by authorities</a:t>
            </a:r>
            <a:r>
              <a:rPr lang="en-US" b="true" sz="1800" spc="26">
                <a:solidFill>
                  <a:srgbClr val="FF91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</a:t>
            </a:r>
            <a:r>
              <a:rPr lang="en-US" sz="1800" spc="26">
                <a:solidFill>
                  <a:srgbClr val="FF914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environment enables the spread of extremist rhetoric from hardcore in-group supporters to a sympathetic public and potential converts, particularly young people.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2088666" y="5311166"/>
            <a:ext cx="6680859" cy="446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b="true" sz="1999" spc="2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Escalation of violence.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Individuals exposed to hate and violence, particularly those sympathetic with far-right ideologies, are at heightened risk of self-radicalisation on social media platforms with aggressive engagement-based algorithms. </a:t>
            </a:r>
            <a:r>
              <a:rPr lang="en-US" b="true" sz="1800" spc="26">
                <a:solidFill>
                  <a:srgbClr val="FFDE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This online radicalisation have led to rising offline vigilantism and violence</a:t>
            </a:r>
            <a:r>
              <a:rPr lang="en-US" b="true" sz="1800" spc="26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including cases involving Siti Kassim, Nik Elin, Mentega Terbang crew, PM Anwar Ibrahim, anti-Rohingya campaigns, and KK Mart.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912527" y="6078788"/>
            <a:ext cx="740304" cy="780014"/>
          </a:xfrm>
          <a:custGeom>
            <a:avLst/>
            <a:gdLst/>
            <a:ahLst/>
            <a:cxnLst/>
            <a:rect r="r" b="b" t="t" l="l"/>
            <a:pathLst>
              <a:path h="780014" w="740304">
                <a:moveTo>
                  <a:pt x="0" y="0"/>
                </a:moveTo>
                <a:lnTo>
                  <a:pt x="740305" y="0"/>
                </a:lnTo>
                <a:lnTo>
                  <a:pt x="740305" y="780014"/>
                </a:lnTo>
                <a:lnTo>
                  <a:pt x="0" y="78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578441" y="1844366"/>
            <a:ext cx="6680859" cy="3164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b="true" sz="1999" spc="2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Deepening social fragmentation.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Far-right movements actively stresses structural drivers of social fragmentation, such as amplifying polarisation along religious and racial lines, for personal, political, and financial gains.</a:t>
            </a:r>
            <a:r>
              <a:rPr lang="en-US" b="true" sz="1800" spc="26">
                <a:solidFill>
                  <a:srgbClr val="FFDE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These networks will again be very active, and more “battle-ready”, leading up to the next General Election.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61122" y="203730"/>
            <a:ext cx="1738948" cy="383656"/>
          </a:xfrm>
          <a:custGeom>
            <a:avLst/>
            <a:gdLst/>
            <a:ahLst/>
            <a:cxnLst/>
            <a:rect r="r" b="b" t="t" l="l"/>
            <a:pathLst>
              <a:path h="383656" w="1738948">
                <a:moveTo>
                  <a:pt x="0" y="0"/>
                </a:moveTo>
                <a:lnTo>
                  <a:pt x="1738949" y="0"/>
                </a:lnTo>
                <a:lnTo>
                  <a:pt x="1738949" y="383655"/>
                </a:lnTo>
                <a:lnTo>
                  <a:pt x="0" y="38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-4301993" y="795607"/>
            <a:ext cx="12874423" cy="0"/>
          </a:xfrm>
          <a:prstGeom prst="line">
            <a:avLst/>
          </a:prstGeom>
          <a:ln cap="rnd" w="9525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8402329" y="5615672"/>
            <a:ext cx="9869106" cy="1956256"/>
          </a:xfrm>
          <a:custGeom>
            <a:avLst/>
            <a:gdLst/>
            <a:ahLst/>
            <a:cxnLst/>
            <a:rect r="r" b="b" t="t" l="l"/>
            <a:pathLst>
              <a:path h="1956256" w="9869106">
                <a:moveTo>
                  <a:pt x="0" y="0"/>
                </a:moveTo>
                <a:lnTo>
                  <a:pt x="9869106" y="0"/>
                </a:lnTo>
                <a:lnTo>
                  <a:pt x="9869106" y="1956257"/>
                </a:lnTo>
                <a:lnTo>
                  <a:pt x="0" y="19562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045" t="0" r="-15437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765249" y="2715071"/>
            <a:ext cx="10190091" cy="2611538"/>
          </a:xfrm>
          <a:custGeom>
            <a:avLst/>
            <a:gdLst/>
            <a:ahLst/>
            <a:cxnLst/>
            <a:rect r="r" b="b" t="t" l="l"/>
            <a:pathLst>
              <a:path h="2611538" w="10190091">
                <a:moveTo>
                  <a:pt x="0" y="0"/>
                </a:moveTo>
                <a:lnTo>
                  <a:pt x="10190092" y="0"/>
                </a:lnTo>
                <a:lnTo>
                  <a:pt x="10190092" y="2611538"/>
                </a:lnTo>
                <a:lnTo>
                  <a:pt x="0" y="26115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29" t="0" r="-3554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0477" y="593905"/>
            <a:ext cx="8281953" cy="479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b="true" sz="3697" spc="55">
                <a:solidFill>
                  <a:srgbClr val="00317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DATA COLLECTION &amp; ANALYSIS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8269" y="1910840"/>
            <a:ext cx="7466369" cy="4697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Researche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rs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iden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ti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fied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dynamic </a:t>
            </a:r>
            <a:r>
              <a:rPr lang="en-US" b="true" sz="1800" spc="26">
                <a:solidFill>
                  <a:srgbClr val="FFDE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keywords and accounts</a:t>
            </a:r>
            <a:r>
              <a:rPr lang="en-US" b="true" sz="1800" spc="26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associ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ate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 with extremist individuals, groups ideo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ogi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s,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rela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ed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i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nciden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ts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and events.</a:t>
            </a:r>
          </a:p>
          <a:p>
            <a:pPr algn="l">
              <a:lnSpc>
                <a:spcPts val="2520"/>
              </a:lnSpc>
            </a:pP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 spc="26">
                <a:solidFill>
                  <a:srgbClr val="FFDE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Automated and manual searches</a:t>
            </a:r>
            <a:r>
              <a:rPr lang="en-US" b="true" sz="1800" spc="26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if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texts, vi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eos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graphics, hash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ags, c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mments,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a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nd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counts</a:t>
            </a:r>
          </a:p>
          <a:p>
            <a:pPr algn="l">
              <a:lnSpc>
                <a:spcPts val="2520"/>
              </a:lnSpc>
            </a:pP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Automated scrapping methods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dep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th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 platf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or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m:</a:t>
            </a:r>
          </a:p>
          <a:p>
            <a:pPr algn="l" marL="777240" indent="-259080" lvl="2">
              <a:lnSpc>
                <a:spcPts val="2520"/>
              </a:lnSpc>
              <a:buFont typeface="Arial"/>
              <a:buChar char="⚬"/>
            </a:pPr>
            <a:r>
              <a:rPr lang="en-US" b="true" sz="1800" spc="26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TikTok</a:t>
            </a:r>
          </a:p>
          <a:p>
            <a:pPr algn="l" marL="1165860" indent="-291465" lvl="3">
              <a:lnSpc>
                <a:spcPts val="2520"/>
              </a:lnSpc>
              <a:buFont typeface="Arial"/>
              <a:buChar char="￭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Off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cial R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es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earch API (not available in Asia)</a:t>
            </a:r>
          </a:p>
          <a:p>
            <a:pPr algn="l" marL="1165860" indent="-291465" lvl="3">
              <a:lnSpc>
                <a:spcPts val="2520"/>
              </a:lnSpc>
              <a:buFont typeface="Arial"/>
              <a:buChar char="￭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Code-based web scraping (difficult to execute)</a:t>
            </a:r>
          </a:p>
          <a:p>
            <a:pPr algn="l" marL="1165860" indent="-291465" lvl="3">
              <a:lnSpc>
                <a:spcPts val="2520"/>
              </a:lnSpc>
              <a:buFont typeface="Arial"/>
              <a:buChar char="￭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3rd party web scraping service</a:t>
            </a:r>
          </a:p>
          <a:p>
            <a:pPr algn="l" marL="777240" indent="-259080" lvl="2">
              <a:lnSpc>
                <a:spcPts val="2520"/>
              </a:lnSpc>
              <a:buFont typeface="Arial"/>
              <a:buChar char="⚬"/>
            </a:pPr>
            <a:r>
              <a:rPr lang="en-US" b="true" sz="1800" spc="26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Telegram</a:t>
            </a:r>
          </a:p>
          <a:p>
            <a:pPr algn="l" marL="1165860" indent="-291465" lvl="3">
              <a:lnSpc>
                <a:spcPts val="2520"/>
              </a:lnSpc>
              <a:buFont typeface="Arial"/>
              <a:buChar char="￭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Official Telegram API</a:t>
            </a:r>
          </a:p>
          <a:p>
            <a:pPr algn="l">
              <a:lnSpc>
                <a:spcPts val="252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698269" y="6231257"/>
            <a:ext cx="7283629" cy="3440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Researchers manually examined, confirmed, and identified specific content to shortlist, timestamp, classify, and assess threat level</a:t>
            </a:r>
          </a:p>
          <a:p>
            <a:pPr algn="l">
              <a:lnSpc>
                <a:spcPts val="2520"/>
              </a:lnSpc>
            </a:pP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Findings further</a:t>
            </a:r>
            <a:r>
              <a:rPr lang="en-US" b="true" sz="1800" spc="26">
                <a:solidFill>
                  <a:srgbClr val="FFDE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informed by other data sources</a:t>
            </a:r>
            <a:r>
              <a:rPr lang="en-US" sz="1800" spc="26">
                <a:solidFill>
                  <a:srgbClr val="FFDE59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– public records, articles, expert consultations, and scholarly publications</a:t>
            </a:r>
          </a:p>
          <a:p>
            <a:pPr algn="l">
              <a:lnSpc>
                <a:spcPts val="2520"/>
              </a:lnSpc>
            </a:pP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 spc="26">
                <a:solidFill>
                  <a:srgbClr val="FFDE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RESEARCH CONTINUATION - Sentiment polarity analysis on targeted case studies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61122" y="203730"/>
            <a:ext cx="1738948" cy="383656"/>
          </a:xfrm>
          <a:custGeom>
            <a:avLst/>
            <a:gdLst/>
            <a:ahLst/>
            <a:cxnLst/>
            <a:rect r="r" b="b" t="t" l="l"/>
            <a:pathLst>
              <a:path h="383656" w="1738948">
                <a:moveTo>
                  <a:pt x="0" y="0"/>
                </a:moveTo>
                <a:lnTo>
                  <a:pt x="1738949" y="0"/>
                </a:lnTo>
                <a:lnTo>
                  <a:pt x="1738949" y="383655"/>
                </a:lnTo>
                <a:lnTo>
                  <a:pt x="0" y="383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-4301993" y="795607"/>
            <a:ext cx="12874423" cy="0"/>
          </a:xfrm>
          <a:prstGeom prst="line">
            <a:avLst/>
          </a:prstGeom>
          <a:ln cap="rnd" w="9525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90477" y="593905"/>
            <a:ext cx="8281953" cy="479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b="true" sz="3697" spc="55">
                <a:solidFill>
                  <a:srgbClr val="00317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EVIDENCE-BASED ADVOCACY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98214" y="2245458"/>
            <a:ext cx="5907138" cy="626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26" b="true">
                <a:solidFill>
                  <a:srgbClr val="FFDE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Advocacy Thrives on Evidence</a:t>
            </a:r>
          </a:p>
          <a:p>
            <a:pPr algn="l">
              <a:lnSpc>
                <a:spcPts val="2520"/>
              </a:lnSpc>
            </a:pPr>
          </a:p>
          <a:p>
            <a:pPr algn="l" marL="777240" indent="-259080" lvl="2">
              <a:lnSpc>
                <a:spcPts val="2520"/>
              </a:lnSpc>
              <a:buFont typeface="Arial"/>
              <a:buChar char="⚬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Leverages data to effectively advocate for meaningful change</a:t>
            </a:r>
          </a:p>
          <a:p>
            <a:pPr algn="l">
              <a:lnSpc>
                <a:spcPts val="2520"/>
              </a:lnSpc>
            </a:pPr>
          </a:p>
          <a:p>
            <a:pPr algn="l" marL="777240" indent="-259080" lvl="2">
              <a:lnSpc>
                <a:spcPts val="2520"/>
              </a:lnSpc>
              <a:buFont typeface="Arial"/>
              <a:buChar char="⚬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Data sheds light on the magnitude, scope, and specific nature of societal issues issues. </a:t>
            </a:r>
          </a:p>
          <a:p>
            <a:pPr algn="l">
              <a:lnSpc>
                <a:spcPts val="2520"/>
              </a:lnSpc>
            </a:pPr>
          </a:p>
          <a:p>
            <a:pPr algn="l" marL="777240" indent="-259080" lvl="2">
              <a:lnSpc>
                <a:spcPts val="2520"/>
              </a:lnSpc>
              <a:buFont typeface="Arial"/>
              <a:buChar char="⚬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Larger data sources can uncover critiacl patterns, trends, and connections that offer valuable context to inform strategic responses</a:t>
            </a:r>
          </a:p>
          <a:p>
            <a:pPr algn="l">
              <a:lnSpc>
                <a:spcPts val="2520"/>
              </a:lnSpc>
            </a:pPr>
          </a:p>
          <a:p>
            <a:pPr algn="l" marL="777240" indent="-259080" lvl="2">
              <a:lnSpc>
                <a:spcPts val="2520"/>
              </a:lnSpc>
              <a:buFont typeface="Arial"/>
              <a:buChar char="⚬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Data analysis provides insight on impacts of existing policies, pinpoint areas requiring intervention, and predict future trends</a:t>
            </a:r>
          </a:p>
          <a:p>
            <a:pPr algn="l">
              <a:lnSpc>
                <a:spcPts val="2520"/>
              </a:lnSpc>
            </a:pPr>
          </a:p>
          <a:p>
            <a:pPr algn="l" marL="777240" indent="-259080" lvl="2">
              <a:lnSpc>
                <a:spcPts val="2520"/>
              </a:lnSpc>
              <a:buFont typeface="Arial"/>
              <a:buChar char="⚬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Targeted policy recommendations grounded in empirical data rather than subjective opinions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34779" y="2245458"/>
            <a:ext cx="6205312" cy="6898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26" b="true">
                <a:solidFill>
                  <a:srgbClr val="FFDE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Our Findings Suggest</a:t>
            </a:r>
          </a:p>
          <a:p>
            <a:pPr algn="l">
              <a:lnSpc>
                <a:spcPts val="2520"/>
              </a:lnSpc>
            </a:pPr>
          </a:p>
          <a:p>
            <a:pPr algn="l" marL="777240" indent="-259080" lvl="2">
              <a:lnSpc>
                <a:spcPts val="2520"/>
              </a:lnSpc>
              <a:buFont typeface="Arial"/>
              <a:buChar char="⚬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Large number of posts in colloquial Malay illustrate significant volume of harmful content are bypassing built-in filters and AI detection mechanisms</a:t>
            </a:r>
          </a:p>
          <a:p>
            <a:pPr algn="l">
              <a:lnSpc>
                <a:spcPts val="2520"/>
              </a:lnSpc>
            </a:pPr>
          </a:p>
          <a:p>
            <a:pPr algn="l" marL="777240" indent="-259080" lvl="2">
              <a:lnSpc>
                <a:spcPts val="2520"/>
              </a:lnSpc>
              <a:buFont typeface="Arial"/>
              <a:buChar char="⚬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Simply removing offensive content from social media sites has limitations; highlighting the need for more proactive content moderation and community intervention approaches</a:t>
            </a:r>
          </a:p>
          <a:p>
            <a:pPr algn="l">
              <a:lnSpc>
                <a:spcPts val="2520"/>
              </a:lnSpc>
            </a:pPr>
          </a:p>
          <a:p>
            <a:pPr algn="l" marL="777240" indent="-259080" lvl="2">
              <a:lnSpc>
                <a:spcPts val="2520"/>
              </a:lnSpc>
              <a:buFont typeface="Arial"/>
              <a:buChar char="⚬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Online spaces are deeply interconnected with local offline communities, indicating that strategies for online intervention must align and support grassroot community engagement</a:t>
            </a:r>
          </a:p>
          <a:p>
            <a:pPr algn="l">
              <a:lnSpc>
                <a:spcPts val="2520"/>
              </a:lnSpc>
            </a:pPr>
          </a:p>
          <a:p>
            <a:pPr algn="l" marL="777240" indent="-259080" lvl="2">
              <a:lnSpc>
                <a:spcPts val="2520"/>
              </a:lnSpc>
              <a:buFont typeface="Arial"/>
              <a:buChar char="⚬"/>
            </a:pPr>
            <a:r>
              <a:rPr lang="en-US" sz="1800" spc="2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As next General Election looms, no amount of regulation and moderation can fully shield from disinformation; requires vigilant and informed public/netizens</a:t>
            </a:r>
          </a:p>
          <a:p>
            <a:pPr algn="l">
              <a:lnSpc>
                <a:spcPts val="252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DAGh-GpCwx0</dc:identifier>
  <dcterms:modified xsi:type="dcterms:W3CDTF">2011-08-01T06:04:30Z</dcterms:modified>
  <cp:revision>1</cp:revision>
  <dc:title>Tech Abuse Knowledge Hub Convening #1_Overview of Far Right Extremism Report</dc:title>
</cp:coreProperties>
</file>