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Raleway"/>
      <p:regular r:id="rId21"/>
      <p:bold r:id="rId22"/>
      <p:italic r:id="rId23"/>
      <p:boldItalic r:id="rId24"/>
    </p:embeddedFont>
    <p:embeddedFont>
      <p:font typeface="La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aleway-bold.fntdata"/><Relationship Id="rId21" Type="http://schemas.openxmlformats.org/officeDocument/2006/relationships/font" Target="fonts/Raleway-regular.fntdata"/><Relationship Id="rId24" Type="http://schemas.openxmlformats.org/officeDocument/2006/relationships/font" Target="fonts/Raleway-boldItalic.fntdata"/><Relationship Id="rId23" Type="http://schemas.openxmlformats.org/officeDocument/2006/relationships/font" Target="fonts/Raleway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1db1eea5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41db1eea5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c2c80bde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c2c80bde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41db1eea5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41db1eea5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“Defend” Approach (Reactive)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>
                <a:solidFill>
                  <a:schemeClr val="dk1"/>
                </a:solidFill>
              </a:rPr>
              <a:t>Focuses on </a:t>
            </a:r>
            <a:r>
              <a:rPr b="1" lang="en-GB">
                <a:solidFill>
                  <a:schemeClr val="dk1"/>
                </a:solidFill>
              </a:rPr>
              <a:t>protection and mitigation</a:t>
            </a:r>
            <a:r>
              <a:rPr lang="en-GB">
                <a:solidFill>
                  <a:schemeClr val="dk1"/>
                </a:solidFill>
              </a:rPr>
              <a:t> after harm has occurred.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>
                <a:solidFill>
                  <a:schemeClr val="dk1"/>
                </a:solidFill>
              </a:rPr>
              <a:t>Involves </a:t>
            </a:r>
            <a:r>
              <a:rPr b="1" lang="en-GB">
                <a:solidFill>
                  <a:schemeClr val="dk1"/>
                </a:solidFill>
              </a:rPr>
              <a:t>damage control</a:t>
            </a:r>
            <a:r>
              <a:rPr lang="en-GB">
                <a:solidFill>
                  <a:schemeClr val="dk1"/>
                </a:solidFill>
              </a:rPr>
              <a:t> through security measures, legal defenses, and awareness campaigns.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>
                <a:solidFill>
                  <a:schemeClr val="dk1"/>
                </a:solidFill>
              </a:rPr>
              <a:t>Example: Implementing stronger cybersecurity measures, fact-checking misinformation, and supporting affected individuals.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“Offend” Approach (Proactive/Strategic)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>
                <a:solidFill>
                  <a:schemeClr val="dk1"/>
                </a:solidFill>
              </a:rPr>
              <a:t>Focuses on </a:t>
            </a:r>
            <a:r>
              <a:rPr b="1" lang="en-GB">
                <a:solidFill>
                  <a:schemeClr val="dk1"/>
                </a:solidFill>
              </a:rPr>
              <a:t>taking the initiative</a:t>
            </a:r>
            <a:r>
              <a:rPr lang="en-GB">
                <a:solidFill>
                  <a:schemeClr val="dk1"/>
                </a:solidFill>
              </a:rPr>
              <a:t> to disrupt, expose, and counter tech abuse before it escalates.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>
                <a:solidFill>
                  <a:schemeClr val="dk1"/>
                </a:solidFill>
              </a:rPr>
              <a:t>Seeks to </a:t>
            </a:r>
            <a:r>
              <a:rPr b="1" lang="en-GB">
                <a:solidFill>
                  <a:schemeClr val="dk1"/>
                </a:solidFill>
              </a:rPr>
              <a:t>preemptively challenge</a:t>
            </a:r>
            <a:r>
              <a:rPr lang="en-GB">
                <a:solidFill>
                  <a:schemeClr val="dk1"/>
                </a:solidFill>
              </a:rPr>
              <a:t> bad actors, narratives, and exploitative systems.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>
                <a:solidFill>
                  <a:schemeClr val="dk1"/>
                </a:solidFill>
              </a:rPr>
              <a:t>Example: Using </a:t>
            </a:r>
            <a:r>
              <a:rPr b="1" lang="en-GB">
                <a:solidFill>
                  <a:schemeClr val="dk1"/>
                </a:solidFill>
              </a:rPr>
              <a:t>strategic litigation</a:t>
            </a:r>
            <a:r>
              <a:rPr lang="en-GB">
                <a:solidFill>
                  <a:schemeClr val="dk1"/>
                </a:solidFill>
              </a:rPr>
              <a:t> against digital disinformation networks, </a:t>
            </a:r>
            <a:r>
              <a:rPr b="1" lang="en-GB">
                <a:solidFill>
                  <a:schemeClr val="dk1"/>
                </a:solidFill>
              </a:rPr>
              <a:t>exposing coordinated attacks</a:t>
            </a:r>
            <a:r>
              <a:rPr lang="en-GB">
                <a:solidFill>
                  <a:schemeClr val="dk1"/>
                </a:solidFill>
              </a:rPr>
              <a:t> through investigative research, and </a:t>
            </a:r>
            <a:r>
              <a:rPr b="1" lang="en-GB">
                <a:solidFill>
                  <a:schemeClr val="dk1"/>
                </a:solidFill>
              </a:rPr>
              <a:t>holding enablers accountable</a:t>
            </a:r>
            <a:r>
              <a:rPr lang="en-GB">
                <a:solidFill>
                  <a:schemeClr val="dk1"/>
                </a:solidFill>
              </a:rPr>
              <a:t>, such as tech platforms or state actors.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41db1eea5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41db1eea5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41db1eea52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41db1eea52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1db1eea52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1db1eea52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3c2c80bd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3c2c80bd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3a0b1ab42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3a0b1ab42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3c2c80bde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3c2c80bde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34222300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434222300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41db1eea5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41db1eea5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41db1eea5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41db1eea5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1db1eea5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41db1eea5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c2c80bde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3c2c80bde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parlimen.gov.my/files/hindex/pdf/DR-14112017.pdf" TargetMode="External"/><Relationship Id="rId4" Type="http://schemas.openxmlformats.org/officeDocument/2006/relationships/hyperlink" Target="https://www.parlimen.gov.my/files/hindex/pdf/DR-30072018.pdf" TargetMode="External"/><Relationship Id="rId5" Type="http://schemas.openxmlformats.org/officeDocument/2006/relationships/hyperlink" Target="https://upr-info.org/sites/default/files/documents/2019-08/js12_upr31_mys_e_main.pdf" TargetMode="External"/><Relationship Id="rId6" Type="http://schemas.openxmlformats.org/officeDocument/2006/relationships/hyperlink" Target="https://upr-info.org/sites/default/files/documents/2019-08/js12_upr31_mys_e_main.pdf" TargetMode="External"/><Relationship Id="rId7" Type="http://schemas.openxmlformats.org/officeDocument/2006/relationships/hyperlink" Target="https://www.newmandala.org/a-clamour-for-islamic-reform-in-malaysia-but-in-which-direction-under-a-divine-bureaucracy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malaymail.com" TargetMode="External"/><Relationship Id="rId4" Type="http://schemas.openxmlformats.org/officeDocument/2006/relationships/hyperlink" Target="https://www.malaymail.com" TargetMode="External"/><Relationship Id="rId11" Type="http://schemas.openxmlformats.org/officeDocument/2006/relationships/hyperlink" Target="https://www.malaymail.com/news/malaysia/2018/06/07/comango-previous-administration-backed-attacks-against-human-rights-defende/1639447" TargetMode="External"/><Relationship Id="rId10" Type="http://schemas.openxmlformats.org/officeDocument/2006/relationships/hyperlink" Target="https://www.malaysiakini.com" TargetMode="External"/><Relationship Id="rId12" Type="http://schemas.openxmlformats.org/officeDocument/2006/relationships/hyperlink" Target="https://www.malaymail.com/news/malaysia/2018/06/07/comango-previous-administration-backed-attacks-against-human-rights-defende/1639447" TargetMode="External"/><Relationship Id="rId9" Type="http://schemas.openxmlformats.org/officeDocument/2006/relationships/hyperlink" Target="https://www.malaysiakini.com" TargetMode="External"/><Relationship Id="rId5" Type="http://schemas.openxmlformats.org/officeDocument/2006/relationships/hyperlink" Target="https://www.thestar.com.my" TargetMode="External"/><Relationship Id="rId6" Type="http://schemas.openxmlformats.org/officeDocument/2006/relationships/hyperlink" Target="https://www.thestar.com.my" TargetMode="External"/><Relationship Id="rId7" Type="http://schemas.openxmlformats.org/officeDocument/2006/relationships/hyperlink" Target="https://www.freemalaysiatoday.com" TargetMode="External"/><Relationship Id="rId8" Type="http://schemas.openxmlformats.org/officeDocument/2006/relationships/hyperlink" Target="https://www.freemalaysiatoday.com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scmp.com/news/asia/southeast-asia/article/3044630/leaked-files-show-najibs-umno-used-cambridge-analytica" TargetMode="External"/><Relationship Id="rId4" Type="http://schemas.openxmlformats.org/officeDocument/2006/relationships/hyperlink" Target="https://www.scmp.com/news/asia/southeast-asia/article/3044630/leaked-files-show-najibs-umno-used-cambridge-analytica" TargetMode="External"/><Relationship Id="rId5" Type="http://schemas.openxmlformats.org/officeDocument/2006/relationships/hyperlink" Target="https://www.scmp.com/week-asia/politics/article/2138093/malaysias-najib-denies-using-cambridge-analytica-accuses" TargetMode="External"/><Relationship Id="rId6" Type="http://schemas.openxmlformats.org/officeDocument/2006/relationships/hyperlink" Target="https://www.scmp.com/week-asia/politics/article/2138093/malaysias-najib-denies-using-cambridge-analytica-accuses" TargetMode="External"/><Relationship Id="rId7" Type="http://schemas.openxmlformats.org/officeDocument/2006/relationships/hyperlink" Target="https://www.reuters.com/article/technology/malaysia-says-never-hired-british-data-firm-at-centre-of-scrutiny-idUSKBN1GW1Y2" TargetMode="External"/><Relationship Id="rId8" Type="http://schemas.openxmlformats.org/officeDocument/2006/relationships/hyperlink" Target="https://www.reuters.com/article/technology/malaysia-says-never-hired-british-data-firm-at-centre-of-scrutiny-idUSKBN1GW1Y2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hyperlink" Target="https://t.me/s/tolakwahabi?q=sivin+kit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reate a symbol for &quot;knowledge hub&quot; without words" id="72" name="Google Shape;7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775" y="252525"/>
            <a:ext cx="5097825" cy="509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21 March 2025</a:t>
            </a:r>
            <a:endParaRPr/>
          </a:p>
        </p:txBody>
      </p:sp>
      <p:sp>
        <p:nvSpPr>
          <p:cNvPr id="74" name="Google Shape;74;p13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Knowledge Hub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025" y="781450"/>
            <a:ext cx="3671948" cy="3677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Risk Analysis</a:t>
            </a:r>
            <a:endParaRPr/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2410100" y="1435675"/>
            <a:ext cx="6321600" cy="31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Extremism and authoritarianism pose a significant threat to civil society, democracy work</a:t>
            </a:r>
            <a:endParaRPr sz="1700"/>
          </a:p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-GB" sz="1700">
                <a:solidFill>
                  <a:srgbClr val="CC0000"/>
                </a:solidFill>
              </a:rPr>
              <a:t>Spillover effect</a:t>
            </a:r>
            <a:r>
              <a:rPr lang="en-GB" sz="1700"/>
              <a:t>: online harms have real-world consequences</a:t>
            </a:r>
            <a:endParaRPr sz="1700"/>
          </a:p>
          <a:p>
            <a:pPr indent="-3111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Death threats and harassment</a:t>
            </a:r>
            <a:endParaRPr sz="1300"/>
          </a:p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Monitoring and documenting these threats are crucial to supporting affected HRDs and communities through:</a:t>
            </a:r>
            <a:endParaRPr sz="1700"/>
          </a:p>
          <a:p>
            <a:pPr indent="-3111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Psychological and relocation assistance</a:t>
            </a:r>
            <a:endParaRPr sz="1300"/>
          </a:p>
          <a:p>
            <a:pPr indent="-3111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Counter-narrative initiatives</a:t>
            </a:r>
            <a:endParaRPr sz="1300"/>
          </a:p>
          <a:p>
            <a:pPr indent="-3111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Strategic litigation</a:t>
            </a:r>
            <a:endParaRPr sz="1300"/>
          </a:p>
          <a:p>
            <a:pPr indent="-3111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Exposure and advocacy</a:t>
            </a:r>
            <a:endParaRPr sz="1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Risk Analysis</a:t>
            </a:r>
            <a:endParaRPr/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2410100" y="1435675"/>
            <a:ext cx="6321600" cy="31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‘</a:t>
            </a:r>
            <a:r>
              <a:rPr b="1" lang="en-GB" sz="1700">
                <a:solidFill>
                  <a:srgbClr val="FF0000"/>
                </a:solidFill>
              </a:rPr>
              <a:t>Offend</a:t>
            </a:r>
            <a:r>
              <a:rPr lang="en-GB" sz="1700"/>
              <a:t>’ than ‘</a:t>
            </a:r>
            <a:r>
              <a:rPr b="1" lang="en-GB" sz="1700">
                <a:solidFill>
                  <a:schemeClr val="accent4"/>
                </a:solidFill>
              </a:rPr>
              <a:t>defend</a:t>
            </a:r>
            <a:r>
              <a:rPr lang="en-GB" sz="1700"/>
              <a:t>’?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Responding to e</a:t>
            </a:r>
            <a:r>
              <a:rPr lang="en-GB" sz="1700"/>
              <a:t>merging and sophisticated tech abuse tactics: generative AI and deepfake tech.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How our legal frameworks protect HRDs and at-risk communities?</a:t>
            </a:r>
            <a:endParaRPr sz="1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Reference List</a:t>
            </a:r>
            <a:endParaRPr/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2410100" y="1310375"/>
            <a:ext cx="6321600" cy="32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Penyata Rasmi Parlimen, Bil. 47, 14 November 2017 </a:t>
            </a:r>
            <a:r>
              <a:rPr lang="en-GB" sz="1300" u="sng">
                <a:solidFill>
                  <a:schemeClr val="hlink"/>
                </a:solidFill>
                <a:hlinkClick r:id="rId3"/>
              </a:rPr>
              <a:t>https://www.parlimen.gov.my/files/hindex/pdf/DR-14112017.pdf</a:t>
            </a:r>
            <a:r>
              <a:rPr lang="en-GB" sz="1300"/>
              <a:t>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Penyata Rasmi Parlimen, Bil. 9, 30 Julai 2018 </a:t>
            </a:r>
            <a:r>
              <a:rPr lang="en-GB" sz="1300" u="sng">
                <a:solidFill>
                  <a:schemeClr val="hlink"/>
                </a:solidFill>
                <a:hlinkClick r:id="rId4"/>
              </a:rPr>
              <a:t>https://www.parlimen.gov.my/files/hindex/pdf/DR-30072018.pdf</a:t>
            </a:r>
            <a:r>
              <a:rPr lang="en-GB" sz="1300"/>
              <a:t>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UPR Info. (2019, August). </a:t>
            </a:r>
            <a:r>
              <a:rPr i="1" lang="en-GB" sz="1300"/>
              <a:t>Joint Submission 12 on Malaysia for the 31st Session of the UPR</a:t>
            </a:r>
            <a:r>
              <a:rPr lang="en-GB" sz="1300"/>
              <a:t>. UPR Info. Retrieved from</a:t>
            </a:r>
            <a:r>
              <a:rPr lang="en-GB" sz="1300">
                <a:uFill>
                  <a:noFill/>
                </a:uFill>
                <a:hlinkClick r:id="rId5"/>
              </a:rPr>
              <a:t> </a:t>
            </a:r>
            <a:r>
              <a:rPr lang="en-GB" sz="13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https://upr-info.org/sites/default/files/documents/2019-08/js12_upr31_mys_e_main.pdf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A clamour for Islamic reform in Malaysia: but in which direction under a Divine Bureaucracy? </a:t>
            </a:r>
            <a:r>
              <a:rPr lang="en-GB" sz="1300" u="sng">
                <a:solidFill>
                  <a:schemeClr val="hlink"/>
                </a:solidFill>
                <a:hlinkClick r:id="rId7"/>
              </a:rPr>
              <a:t>https://www.newmandala.org/a-clamour-for-islamic-reform-in-malaysia-but-in-which-direction-under-a-divine-bureaucracy/</a:t>
            </a:r>
            <a:r>
              <a:rPr lang="en-GB" sz="1300"/>
              <a:t> </a:t>
            </a:r>
            <a:endParaRPr sz="13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Reference List</a:t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2410100" y="1211350"/>
            <a:ext cx="6321600" cy="33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Malay Mail. (2018, November 9). </a:t>
            </a:r>
            <a:r>
              <a:rPr i="1" lang="en-GB" sz="1300"/>
              <a:t>IKSIM’s RM7.6m in funds frozen over alleged mismanagement, says Mujahid.</a:t>
            </a:r>
            <a:r>
              <a:rPr lang="en-GB" sz="1300"/>
              <a:t> Retrieved from</a:t>
            </a:r>
            <a:r>
              <a:rPr lang="en-GB" sz="1300">
                <a:uFill>
                  <a:noFill/>
                </a:uFill>
                <a:hlinkClick r:id="rId3"/>
              </a:rPr>
              <a:t> </a:t>
            </a:r>
            <a:r>
              <a:rPr lang="en-GB" sz="13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https://www.malaymail.com</a:t>
            </a:r>
            <a:endParaRPr sz="1300" u="sng">
              <a:solidFill>
                <a:srgbClr val="1155C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The Star. (2018, December 1). </a:t>
            </a:r>
            <a:r>
              <a:rPr i="1" lang="en-GB" sz="1300"/>
              <a:t>IKSIM defends funding, denies mismanagement allegations.</a:t>
            </a:r>
            <a:r>
              <a:rPr lang="en-GB" sz="1300"/>
              <a:t> Retrieved from</a:t>
            </a:r>
            <a:r>
              <a:rPr lang="en-GB" sz="1300">
                <a:uFill>
                  <a:noFill/>
                </a:uFill>
                <a:hlinkClick r:id="rId5"/>
              </a:rPr>
              <a:t> </a:t>
            </a:r>
            <a:r>
              <a:rPr lang="en-GB" sz="13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https://www.thestar.com.my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Free Malaysia Today. (2018, November 10). </a:t>
            </a:r>
            <a:r>
              <a:rPr i="1" lang="en-GB" sz="1300"/>
              <a:t>Religious institute IKSIM shuts down after funding freeze.</a:t>
            </a:r>
            <a:r>
              <a:rPr lang="en-GB" sz="1300"/>
              <a:t> Retrieved from</a:t>
            </a:r>
            <a:r>
              <a:rPr lang="en-GB" sz="1300">
                <a:uFill>
                  <a:noFill/>
                </a:uFill>
                <a:hlinkClick r:id="rId7"/>
              </a:rPr>
              <a:t> </a:t>
            </a:r>
            <a:r>
              <a:rPr lang="en-GB" sz="1300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https://www.freemalaysiatoday.com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Malaysiakini. (2018, May 31). </a:t>
            </a:r>
            <a:r>
              <a:rPr i="1" lang="en-GB" sz="1300"/>
              <a:t>IKSIM accused of pushing divisive Islamic agenda, new government halts funding.</a:t>
            </a:r>
            <a:r>
              <a:rPr lang="en-GB" sz="1300"/>
              <a:t> Retrieved from</a:t>
            </a:r>
            <a:r>
              <a:rPr lang="en-GB" sz="1300">
                <a:uFill>
                  <a:noFill/>
                </a:uFill>
                <a:hlinkClick r:id="rId9"/>
              </a:rPr>
              <a:t> </a:t>
            </a:r>
            <a:r>
              <a:rPr lang="en-GB" sz="1300" u="sng">
                <a:solidFill>
                  <a:srgbClr val="1155CC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https://www.malaysiakini.com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Malay Mail. (2018, June 7). </a:t>
            </a:r>
            <a:r>
              <a:rPr i="1" lang="en-GB" sz="1300"/>
              <a:t>Comango: Previous administration backed attacks against human rights defenders</a:t>
            </a:r>
            <a:r>
              <a:rPr lang="en-GB" sz="1300"/>
              <a:t>. Malay Mail. Retrieved from</a:t>
            </a:r>
            <a:r>
              <a:rPr lang="en-GB" sz="1300">
                <a:uFill>
                  <a:noFill/>
                </a:uFill>
                <a:hlinkClick r:id="rId11"/>
              </a:rPr>
              <a:t> </a:t>
            </a:r>
            <a:r>
              <a:rPr lang="en-GB" sz="1300" u="sng">
                <a:solidFill>
                  <a:srgbClr val="1155CC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https://www.malaymail.com/news/malaysia/2018/06/07/comango-previous-administration-backed-attacks-against-human-rights-defende/1639447</a:t>
            </a:r>
            <a:endParaRPr sz="13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Reference List</a:t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2410100" y="1211350"/>
            <a:ext cx="6321600" cy="33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South China Morning Post. (2020, January 8). </a:t>
            </a:r>
            <a:r>
              <a:rPr i="1" lang="en-GB" sz="1300"/>
              <a:t>Leaked files show Najib’s UMNO used Cambridge Analytica services in Malaysian elections</a:t>
            </a:r>
            <a:r>
              <a:rPr lang="en-GB" sz="1300"/>
              <a:t>. Retrieved from</a:t>
            </a:r>
            <a:r>
              <a:rPr lang="en-GB" sz="1300">
                <a:uFill>
                  <a:noFill/>
                </a:uFill>
                <a:hlinkClick r:id="rId3"/>
              </a:rPr>
              <a:t> </a:t>
            </a:r>
            <a:r>
              <a:rPr lang="en-GB" sz="13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https://www.scmp.com/news/asia/southeast-asia/article/3044630/leaked-files-show-najibs-umno-used-cambridge-analytica</a:t>
            </a:r>
            <a:endParaRPr sz="1300" u="sng">
              <a:solidFill>
                <a:srgbClr val="1155C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South China Morning Post. (2018, March 22). </a:t>
            </a:r>
            <a:r>
              <a:rPr i="1" lang="en-GB" sz="1300"/>
              <a:t>Malaysia’s Najib denies using Cambridge Analytica, accuses opposition of ties to firm</a:t>
            </a:r>
            <a:r>
              <a:rPr lang="en-GB" sz="1300"/>
              <a:t>. Retrieved from</a:t>
            </a:r>
            <a:r>
              <a:rPr lang="en-GB" sz="1300">
                <a:uFill>
                  <a:noFill/>
                </a:uFill>
                <a:hlinkClick r:id="rId5"/>
              </a:rPr>
              <a:t> </a:t>
            </a:r>
            <a:r>
              <a:rPr lang="en-GB" sz="13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https://www.scmp.com/week-asia/politics/article/2138093/malaysias-najib-denies-using-cambridge-analytica-accuses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/>
              <a:t>Reuters. (2018, March 21). </a:t>
            </a:r>
            <a:r>
              <a:rPr i="1" lang="en-GB" sz="1300"/>
              <a:t>Malaysia says never hired British data firm at centre of scrutiny</a:t>
            </a:r>
            <a:r>
              <a:rPr lang="en-GB" sz="1300"/>
              <a:t>. Reuters. Retrieved from</a:t>
            </a:r>
            <a:r>
              <a:rPr lang="en-GB" sz="1300">
                <a:uFill>
                  <a:noFill/>
                </a:uFill>
                <a:hlinkClick r:id="rId7"/>
              </a:rPr>
              <a:t> </a:t>
            </a:r>
            <a:r>
              <a:rPr lang="en-GB" sz="1300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https://www.reuters.com/article/technology/malaysia-says-never-hired-british-data-firm-at-centre-of-scrutiny-idUSKBN1GW1Y2</a:t>
            </a:r>
            <a:endParaRPr sz="1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120"/>
              <a:t>How State Tech Abuse Impacts Civil Society: Malaysian Case Studies</a:t>
            </a:r>
            <a:endParaRPr sz="3120"/>
          </a:p>
        </p:txBody>
      </p:sp>
      <p:sp>
        <p:nvSpPr>
          <p:cNvPr id="80" name="Google Shape;80;p14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Aizat Shamsuddin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Int’ Relations (UniMelb), Shariah &amp; Law (USIM)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-GB">
                <a:solidFill>
                  <a:schemeClr val="accent1"/>
                </a:solidFill>
              </a:rPr>
              <a:t>Trends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2400250" y="1273750"/>
            <a:ext cx="63777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Censorship 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Weaponising laws and authorities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Surveillance</a:t>
            </a:r>
            <a:endParaRPr sz="13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Political projects 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Repurposing government agency. i.e. IKSIM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Contracting private PR firms. i.e. Cambridge Analytica</a:t>
            </a:r>
            <a:endParaRPr sz="13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Goals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Amplify pro-state propaganda (often pro-majority)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Silence dissenting voices, weaken their movement and morale</a:t>
            </a:r>
            <a:endParaRPr sz="1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T</a:t>
            </a:r>
            <a:r>
              <a:rPr lang="en-GB">
                <a:solidFill>
                  <a:schemeClr val="accent1"/>
                </a:solidFill>
              </a:rPr>
              <a:t>actics</a:t>
            </a:r>
            <a:endParaRPr/>
          </a:p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2410100" y="1355100"/>
            <a:ext cx="6321600" cy="32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Private data theft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Data mining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Doxxing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Socially-engineered narratives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Feeding user algo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Alt-media platforms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Pseudo-journalism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Cross-platform posting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988" y="107575"/>
            <a:ext cx="565201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822" y="2427800"/>
            <a:ext cx="3477407" cy="233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321" y="360775"/>
            <a:ext cx="3613448" cy="233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2476" y="216762"/>
            <a:ext cx="2872674" cy="4709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8650" y="446225"/>
            <a:ext cx="4686702" cy="2950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2554125" y="3489350"/>
            <a:ext cx="4172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https://t.me/s/tolakwahabi?q=sivin+kit</a:t>
            </a:r>
            <a:r>
              <a:rPr lang="en-GB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42300"/>
            <a:ext cx="4139876" cy="46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225" y="325550"/>
            <a:ext cx="3957251" cy="43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175" y="1157325"/>
            <a:ext cx="4384708" cy="378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0283" y="1203575"/>
            <a:ext cx="3802515" cy="378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